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1" r:id="rId5"/>
    <p:sldId id="262" r:id="rId6"/>
    <p:sldId id="263" r:id="rId7"/>
    <p:sldId id="274" r:id="rId8"/>
    <p:sldId id="276" r:id="rId9"/>
    <p:sldId id="279" r:id="rId10"/>
    <p:sldId id="280" r:id="rId11"/>
    <p:sldId id="281" r:id="rId12"/>
    <p:sldId id="264" r:id="rId13"/>
    <p:sldId id="265" r:id="rId14"/>
    <p:sldId id="266" r:id="rId15"/>
    <p:sldId id="267" r:id="rId16"/>
    <p:sldId id="268" r:id="rId17"/>
    <p:sldId id="269" r:id="rId18"/>
    <p:sldId id="277" r:id="rId19"/>
    <p:sldId id="278" r:id="rId20"/>
    <p:sldId id="282" r:id="rId21"/>
    <p:sldId id="283" r:id="rId22"/>
    <p:sldId id="270" r:id="rId23"/>
    <p:sldId id="271" r:id="rId24"/>
    <p:sldId id="272" r:id="rId25"/>
    <p:sldId id="273" r:id="rId26"/>
    <p:sldId id="275"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239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193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2034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3025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7074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4653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9022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39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017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389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34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797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0568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578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501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3/28/2016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071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3/28/2016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5661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5915" y="1622738"/>
            <a:ext cx="10303099" cy="1944710"/>
          </a:xfrm>
        </p:spPr>
        <p:txBody>
          <a:bodyPr>
            <a:normAutofit/>
          </a:bodyPr>
          <a:lstStyle/>
          <a:p>
            <a:r>
              <a:rPr lang="ru-RU" sz="4400" b="1" i="1" dirty="0">
                <a:solidFill>
                  <a:srgbClr val="FF0000"/>
                </a:solidFill>
                <a:latin typeface="Times New Roman" panose="02020603050405020304" pitchFamily="18" charset="0"/>
                <a:cs typeface="Times New Roman" panose="02020603050405020304" pitchFamily="18" charset="0"/>
              </a:rPr>
              <a:t>Обучение циклическим движениям</a:t>
            </a:r>
            <a:r>
              <a:rPr lang="ru-RU" sz="2800" b="1" i="1" dirty="0">
                <a:solidFill>
                  <a:srgbClr val="FF0000"/>
                </a:solidFill>
              </a:rPr>
              <a:t/>
            </a:r>
            <a:br>
              <a:rPr lang="ru-RU" sz="2800" b="1" i="1" dirty="0">
                <a:solidFill>
                  <a:srgbClr val="FF0000"/>
                </a:solidFill>
              </a:rPr>
            </a:b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3863662"/>
            <a:ext cx="10324563" cy="2434106"/>
          </a:xfrm>
        </p:spPr>
        <p:txBody>
          <a:bodyPr>
            <a:normAutofit/>
          </a:bodyPr>
          <a:lstStyle/>
          <a:p>
            <a:pPr algn="r"/>
            <a:r>
              <a:rPr lang="ru-RU" sz="2800" b="1" i="1" dirty="0" smtClean="0">
                <a:solidFill>
                  <a:srgbClr val="00B0F0"/>
                </a:solidFill>
              </a:rPr>
              <a:t>Подготовила:</a:t>
            </a:r>
          </a:p>
          <a:p>
            <a:pPr algn="r"/>
            <a:r>
              <a:rPr lang="ru-RU" sz="2800" b="1" i="1" dirty="0" smtClean="0">
                <a:solidFill>
                  <a:srgbClr val="00B0F0"/>
                </a:solidFill>
              </a:rPr>
              <a:t>Чиркова М.А. инструктор по </a:t>
            </a:r>
          </a:p>
          <a:p>
            <a:pPr algn="r"/>
            <a:r>
              <a:rPr lang="ru-RU" sz="2800" b="1" i="1" dirty="0" smtClean="0">
                <a:solidFill>
                  <a:srgbClr val="00B0F0"/>
                </a:solidFill>
              </a:rPr>
              <a:t>физической культуре </a:t>
            </a:r>
          </a:p>
          <a:p>
            <a:pPr algn="r"/>
            <a:r>
              <a:rPr lang="ru-RU" sz="2800" b="1" i="1" dirty="0" smtClean="0">
                <a:solidFill>
                  <a:srgbClr val="00B0F0"/>
                </a:solidFill>
              </a:rPr>
              <a:t>Центра развития ребенка «Сказка»</a:t>
            </a:r>
            <a:endParaRPr lang="ru-RU" sz="2800" b="1" i="1" dirty="0">
              <a:solidFill>
                <a:srgbClr val="00B0F0"/>
              </a:solidFill>
            </a:endParaRPr>
          </a:p>
        </p:txBody>
      </p:sp>
    </p:spTree>
    <p:extLst>
      <p:ext uri="{BB962C8B-B14F-4D97-AF65-F5344CB8AC3E}">
        <p14:creationId xmlns:p14="http://schemas.microsoft.com/office/powerpoint/2010/main" val="207491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7425"/>
            <a:ext cx="10515600" cy="566671"/>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Старшая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37882" y="734096"/>
            <a:ext cx="11423560" cy="5589431"/>
          </a:xfrm>
        </p:spPr>
        <p:txBody>
          <a:bodyPr>
            <a:normAutofit lnSpcReduction="10000"/>
          </a:bodyPr>
          <a:lstStyle/>
          <a:p>
            <a:pPr marL="0" indent="0">
              <a:buNone/>
            </a:pPr>
            <a:r>
              <a:rPr lang="ru-RU" sz="2400" dirty="0" smtClean="0">
                <a:solidFill>
                  <a:srgbClr val="00B0F0"/>
                </a:solidFill>
                <a:latin typeface="Times New Roman" panose="02020603050405020304" pitchFamily="18" charset="0"/>
                <a:cs typeface="Times New Roman" panose="02020603050405020304" pitchFamily="18" charset="0"/>
              </a:rPr>
              <a:t>У большинства детей на 6-м г. жизни наблюдаются согласованные движения рук и ног, уверенный широкий шаг с обозначенным перекатом, хорошая ориентировка при передвижениях в коллективе. Однако во время выполнении индивидуальных заданий (пройти по прямой, быстро пройти до обозначенного места т.п.) дети теряются, движения их становятся скованными, неритмичными, в ряде случаев отсутствует согласованность в движениях рук и ног. Это свидетельствует о том, что навыки правильной х. еще недостаточно прочны и нарушаются при фиксации внимания ребенка на тех или иных ее деталях.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Вот почему дальнейшее совершенствование навыков х. достижение непринужденности  в движениях рук, положении корпуса осуществляются на занятиях не посредством специальных индивидуальных заданий, а с помощью разнообразных коллективных упражнений в х. во время групповых передвижений по залу разными способами. Эти упражнения ведут к лучшей согласованности движений в х., приучают ребенка энергично отталкиваться толчковой ногой и выносить ее после отталкивания вперед, не шаркать ногами, уметь сохранять равномерный темп х. и </a:t>
            </a:r>
            <a:r>
              <a:rPr lang="ru-RU" sz="2400" smtClean="0">
                <a:solidFill>
                  <a:srgbClr val="00B0F0"/>
                </a:solidFill>
                <a:latin typeface="Times New Roman" panose="02020603050405020304" pitchFamily="18" charset="0"/>
                <a:cs typeface="Times New Roman" panose="02020603050405020304" pitchFamily="18" charset="0"/>
              </a:rPr>
              <a:t>произвольно изменять его.</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2324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62154"/>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Подготовительная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34851" y="927280"/>
            <a:ext cx="11565228" cy="5615188"/>
          </a:xfrm>
        </p:spPr>
        <p:txBody>
          <a:bodyPr>
            <a:normAutofit lnSpcReduction="1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Х. экономична и красива. К большинству детей можно предъявить высокие требования: положение тела должно быть ненапряженным, туловище и голова держатся прямо, плечи слегка отведены назад; движения рук и ног свободны и естественны, чередуются они перекрестно; толчковая нога сзади выпрямляется, после отталкивания нога сгибается в колене, выносится вперёд  и мягко «шагает» на пятку с последующим перекатом на всю ступню и носок, в момент постановки ноги на почву колено слегка сгибается, амортизируя толчок. Все движения легкие, точные и энергичные.</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Только у некоторых детей наблюдаются отдельные недостатки в х. Основными из них являются небрежное, расслабленное положение корпуса, вялые движения рук и неправильная постановка стоп (одни дети косолапят, другие чрезмерно разворачивают носки наружу), очень редко встречаются несогласованные движения рук и ног.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 подготовительной группе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объясняет детям, как правильно дышать: глубокий вдох совершается сравнительно быстро через нос  (на 3-4 шага), и сейчас же приступают к выдоху. Выдох должен быть более длительным  (на 4-5 шагов), совершается через нос, а при усиленном дыхании – через нос и рот одновременно.</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66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95669407"/>
              </p:ext>
            </p:extLst>
          </p:nvPr>
        </p:nvGraphicFramePr>
        <p:xfrm>
          <a:off x="193184" y="490262"/>
          <a:ext cx="11578104" cy="6260414"/>
        </p:xfrm>
        <a:graphic>
          <a:graphicData uri="http://schemas.openxmlformats.org/drawingml/2006/table">
            <a:tbl>
              <a:tblPr firstRow="1" bandRow="1">
                <a:tableStyleId>{5C22544A-7EE6-4342-B048-85BDC9FD1C3A}</a:tableStyleId>
              </a:tblPr>
              <a:tblGrid>
                <a:gridCol w="3810945"/>
                <a:gridCol w="3810945"/>
                <a:gridCol w="3956214"/>
              </a:tblGrid>
              <a:tr h="321964">
                <a:tc>
                  <a:txBody>
                    <a:bodyPr/>
                    <a:lstStyle/>
                    <a:p>
                      <a:r>
                        <a:rPr lang="ru-RU" sz="1200" dirty="0" smtClean="0"/>
                        <a:t> Младший</a:t>
                      </a:r>
                      <a:r>
                        <a:rPr lang="ru-RU" sz="1200" baseline="0" dirty="0" smtClean="0"/>
                        <a:t> дошкольный возраст</a:t>
                      </a:r>
                      <a:endParaRPr lang="ru-RU"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Средний </a:t>
                      </a:r>
                      <a:r>
                        <a:rPr lang="ru-RU" sz="1200" baseline="0" dirty="0" smtClean="0"/>
                        <a:t>дошкольный возраст</a:t>
                      </a:r>
                      <a:endParaRPr lang="ru-RU" sz="12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Старший </a:t>
                      </a:r>
                      <a:r>
                        <a:rPr lang="ru-RU" sz="1200" baseline="0" dirty="0" smtClean="0"/>
                        <a:t>дошкольный возраст</a:t>
                      </a:r>
                      <a:endParaRPr lang="ru-RU" sz="1200" dirty="0" smtClean="0"/>
                    </a:p>
                  </a:txBody>
                  <a:tcPr/>
                </a:tc>
              </a:tr>
              <a:tr h="679702">
                <a:tc>
                  <a:txBody>
                    <a:bodyPr/>
                    <a:lstStyle/>
                    <a:p>
                      <a:r>
                        <a:rPr lang="ru-RU" sz="1600" dirty="0" smtClean="0">
                          <a:latin typeface="Times New Roman" panose="02020603050405020304" pitchFamily="18" charset="0"/>
                          <a:cs typeface="Times New Roman" panose="02020603050405020304" pitchFamily="18" charset="0"/>
                        </a:rPr>
                        <a:t>Б. в колонне</a:t>
                      </a:r>
                      <a:endParaRPr lang="ru-RU" sz="16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Б. в колонне по 1 и парами</a:t>
                      </a:r>
                    </a:p>
                    <a:p>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smtClean="0">
                          <a:latin typeface="Times New Roman" panose="02020603050405020304" pitchFamily="18" charset="0"/>
                          <a:cs typeface="Times New Roman" panose="02020603050405020304" pitchFamily="18" charset="0"/>
                        </a:rPr>
                        <a:t>Б</a:t>
                      </a:r>
                      <a:r>
                        <a:rPr lang="ru-RU" sz="1600" baseline="0" smtClean="0">
                          <a:latin typeface="Times New Roman" panose="02020603050405020304" pitchFamily="18" charset="0"/>
                          <a:cs typeface="Times New Roman" panose="02020603050405020304" pitchFamily="18" charset="0"/>
                        </a:rPr>
                        <a:t> </a:t>
                      </a:r>
                      <a:r>
                        <a:rPr lang="ru-RU" sz="1600" baseline="0" dirty="0" smtClean="0">
                          <a:latin typeface="Times New Roman" panose="02020603050405020304" pitchFamily="18" charset="0"/>
                          <a:cs typeface="Times New Roman" panose="02020603050405020304" pitchFamily="18" charset="0"/>
                        </a:rPr>
                        <a:t>на носках</a:t>
                      </a:r>
                      <a:endParaRPr lang="ru-RU" sz="1600" dirty="0">
                        <a:latin typeface="Times New Roman" panose="02020603050405020304" pitchFamily="18" charset="0"/>
                        <a:cs typeface="Times New Roman" panose="02020603050405020304" pitchFamily="18" charset="0"/>
                      </a:endParaRPr>
                    </a:p>
                  </a:txBody>
                  <a:tcPr/>
                </a:tc>
              </a:tr>
              <a:tr h="679702">
                <a:tc>
                  <a:txBody>
                    <a:bodyPr/>
                    <a:lstStyle/>
                    <a:p>
                      <a:r>
                        <a:rPr lang="ru-RU" sz="1600" dirty="0" smtClean="0">
                          <a:latin typeface="Times New Roman" panose="02020603050405020304" pitchFamily="18" charset="0"/>
                          <a:cs typeface="Times New Roman" panose="02020603050405020304" pitchFamily="18" charset="0"/>
                        </a:rPr>
                        <a:t>Б. по кругу, взявшись за руки, держась за руки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разных направлениях</a:t>
                      </a:r>
                      <a:r>
                        <a:rPr lang="ru-RU" sz="1600" baseline="0" dirty="0" smtClean="0">
                          <a:latin typeface="Times New Roman" panose="02020603050405020304" pitchFamily="18" charset="0"/>
                          <a:cs typeface="Times New Roman" panose="02020603050405020304" pitchFamily="18" charset="0"/>
                        </a:rPr>
                        <a:t> с ловлей и </a:t>
                      </a:r>
                      <a:r>
                        <a:rPr lang="ru-RU" sz="1600" baseline="0" dirty="0" err="1" smtClean="0">
                          <a:latin typeface="Times New Roman" panose="02020603050405020304" pitchFamily="18" charset="0"/>
                          <a:cs typeface="Times New Roman" panose="02020603050405020304" pitchFamily="18" charset="0"/>
                        </a:rPr>
                        <a:t>увёртыванием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отводя назад ноги, согнутые в коленях</a:t>
                      </a:r>
                      <a:endParaRPr lang="ru-RU" sz="1600" dirty="0">
                        <a:latin typeface="Times New Roman" panose="02020603050405020304" pitchFamily="18" charset="0"/>
                        <a:cs typeface="Times New Roman" panose="02020603050405020304" pitchFamily="18" charset="0"/>
                      </a:endParaRPr>
                    </a:p>
                  </a:txBody>
                  <a:tcPr/>
                </a:tc>
              </a:tr>
              <a:tr h="679702">
                <a:tc>
                  <a:txBody>
                    <a:bodyPr/>
                    <a:lstStyle/>
                    <a:p>
                      <a:r>
                        <a:rPr lang="ru-RU" sz="1600" dirty="0" smtClean="0">
                          <a:latin typeface="Times New Roman" panose="02020603050405020304" pitchFamily="18" charset="0"/>
                          <a:cs typeface="Times New Roman" panose="02020603050405020304" pitchFamily="18" charset="0"/>
                        </a:rPr>
                        <a:t>Б. за предметом или с ним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«змейкой»,</a:t>
                      </a:r>
                      <a:r>
                        <a:rPr lang="ru-RU" sz="1600" baseline="0" dirty="0" smtClean="0">
                          <a:latin typeface="Times New Roman" panose="02020603050405020304" pitchFamily="18" charset="0"/>
                          <a:cs typeface="Times New Roman" panose="02020603050405020304" pitchFamily="18" charset="0"/>
                        </a:rPr>
                        <a:t> обегая поставленные в ряд предметы</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поднимая вперёд прямые ноги</a:t>
                      </a:r>
                      <a:endParaRPr lang="ru-RU" sz="1600" dirty="0">
                        <a:latin typeface="Times New Roman" panose="02020603050405020304" pitchFamily="18" charset="0"/>
                        <a:cs typeface="Times New Roman" panose="02020603050405020304" pitchFamily="18" charset="0"/>
                      </a:endParaRPr>
                    </a:p>
                  </a:txBody>
                  <a:tcPr/>
                </a:tc>
              </a:tr>
              <a:tr h="393512">
                <a:tc>
                  <a:txBody>
                    <a:bodyPr/>
                    <a:lstStyle/>
                    <a:p>
                      <a:r>
                        <a:rPr lang="ru-RU" sz="1600" dirty="0" smtClean="0">
                          <a:latin typeface="Times New Roman" panose="02020603050405020304" pitchFamily="18" charset="0"/>
                          <a:cs typeface="Times New Roman" panose="02020603050405020304" pitchFamily="18" charset="0"/>
                        </a:rPr>
                        <a:t>Б. в разных направлениях</a:t>
                      </a:r>
                      <a:r>
                        <a:rPr lang="ru-RU" sz="1600" baseline="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с ускорением и замедлением темпа</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высоко поднимая колени</a:t>
                      </a:r>
                      <a:endParaRPr lang="ru-RU" sz="1600" dirty="0">
                        <a:latin typeface="Times New Roman" panose="02020603050405020304" pitchFamily="18" charset="0"/>
                        <a:cs typeface="Times New Roman" panose="02020603050405020304" pitchFamily="18" charset="0"/>
                      </a:endParaRPr>
                    </a:p>
                  </a:txBody>
                  <a:tcPr/>
                </a:tc>
              </a:tr>
              <a:tr h="679702">
                <a:tc>
                  <a:txBody>
                    <a:bodyPr/>
                    <a:lstStyle/>
                    <a:p>
                      <a:r>
                        <a:rPr lang="ru-RU" sz="1600" dirty="0" smtClean="0">
                          <a:latin typeface="Times New Roman" panose="02020603050405020304" pitchFamily="18" charset="0"/>
                          <a:cs typeface="Times New Roman" panose="02020603050405020304" pitchFamily="18" charset="0"/>
                        </a:rPr>
                        <a:t>Б. с одной стороны площадки на другую (</a:t>
                      </a:r>
                      <a:r>
                        <a:rPr lang="ru-RU" sz="1600" dirty="0" err="1" smtClean="0">
                          <a:latin typeface="Times New Roman" panose="02020603050405020304" pitchFamily="18" charset="0"/>
                          <a:cs typeface="Times New Roman" panose="02020603050405020304" pitchFamily="18" charset="0"/>
                        </a:rPr>
                        <a:t>расст</a:t>
                      </a:r>
                      <a:r>
                        <a:rPr lang="ru-RU" sz="1600" dirty="0" smtClean="0">
                          <a:latin typeface="Times New Roman" panose="02020603050405020304" pitchFamily="18" charset="0"/>
                          <a:cs typeface="Times New Roman" panose="02020603050405020304" pitchFamily="18" charset="0"/>
                        </a:rPr>
                        <a:t>-е 10-20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a:t>
                      </a:r>
                      <a:r>
                        <a:rPr lang="ru-RU" sz="1600" baseline="0" dirty="0" smtClean="0">
                          <a:latin typeface="Times New Roman" panose="02020603050405020304" pitchFamily="18" charset="0"/>
                          <a:cs typeface="Times New Roman" panose="02020603050405020304" pitchFamily="18" charset="0"/>
                        </a:rPr>
                        <a:t> со сменой ведущего</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прыжками</a:t>
                      </a:r>
                      <a:endParaRPr lang="ru-RU" sz="1600" dirty="0">
                        <a:latin typeface="Times New Roman" panose="02020603050405020304" pitchFamily="18" charset="0"/>
                        <a:cs typeface="Times New Roman" panose="02020603050405020304" pitchFamily="18" charset="0"/>
                      </a:endParaRPr>
                    </a:p>
                  </a:txBody>
                  <a:tcPr/>
                </a:tc>
              </a:tr>
              <a:tr h="393512">
                <a:tc>
                  <a:txBody>
                    <a:bodyPr/>
                    <a:lstStyle/>
                    <a:p>
                      <a:r>
                        <a:rPr lang="ru-RU" sz="1600" dirty="0" smtClean="0">
                          <a:latin typeface="Times New Roman" panose="02020603050405020304" pitchFamily="18" charset="0"/>
                          <a:cs typeface="Times New Roman" panose="02020603050405020304" pitchFamily="18" charset="0"/>
                        </a:rPr>
                        <a:t>Б. по прямой и извилистой дорожке</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по узкой дорожке, между линиями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с выполнением задания</a:t>
                      </a:r>
                      <a:endParaRPr lang="ru-RU" sz="1600" dirty="0">
                        <a:latin typeface="Times New Roman" panose="02020603050405020304" pitchFamily="18" charset="0"/>
                        <a:cs typeface="Times New Roman" panose="02020603050405020304" pitchFamily="18" charset="0"/>
                      </a:endParaRPr>
                    </a:p>
                  </a:txBody>
                  <a:tcPr/>
                </a:tc>
              </a:tr>
              <a:tr h="679702">
                <a:tc>
                  <a:txBody>
                    <a:bodyPr/>
                    <a:lstStyle/>
                    <a:p>
                      <a:r>
                        <a:rPr lang="ru-RU" sz="1600" dirty="0" smtClean="0">
                          <a:latin typeface="Times New Roman" panose="02020603050405020304" pitchFamily="18" charset="0"/>
                          <a:cs typeface="Times New Roman" panose="02020603050405020304" pitchFamily="18" charset="0"/>
                        </a:rPr>
                        <a:t>Б. в чередовании с х.</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широким шагом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сочетании с др. движениями (с ведением мяча,</a:t>
                      </a:r>
                      <a:r>
                        <a:rPr lang="ru-RU" sz="1600" baseline="0" dirty="0" smtClean="0">
                          <a:latin typeface="Times New Roman" panose="02020603050405020304" pitchFamily="18" charset="0"/>
                          <a:cs typeface="Times New Roman" panose="02020603050405020304" pitchFamily="18" charset="0"/>
                        </a:rPr>
                        <a:t> со скакалкой, прыжками)</a:t>
                      </a:r>
                      <a:endParaRPr lang="ru-RU" sz="1600" dirty="0">
                        <a:latin typeface="Times New Roman" panose="02020603050405020304" pitchFamily="18" charset="0"/>
                        <a:cs typeface="Times New Roman" panose="02020603050405020304" pitchFamily="18" charset="0"/>
                      </a:endParaRPr>
                    </a:p>
                  </a:txBody>
                  <a:tcPr/>
                </a:tc>
              </a:tr>
              <a:tr h="393512">
                <a:tc>
                  <a:txBody>
                    <a:bodyPr/>
                    <a:lstStyle/>
                    <a:p>
                      <a:r>
                        <a:rPr lang="ru-RU" sz="1600" dirty="0" smtClean="0">
                          <a:latin typeface="Times New Roman" panose="02020603050405020304" pitchFamily="18" charset="0"/>
                          <a:cs typeface="Times New Roman" panose="02020603050405020304" pitchFamily="18" charset="0"/>
                        </a:rPr>
                        <a:t>Б.</a:t>
                      </a:r>
                      <a:r>
                        <a:rPr lang="ru-RU" sz="1600" baseline="0" dirty="0" smtClean="0">
                          <a:latin typeface="Times New Roman" panose="02020603050405020304" pitchFamily="18" charset="0"/>
                          <a:cs typeface="Times New Roman" panose="02020603050405020304" pitchFamily="18" charset="0"/>
                        </a:rPr>
                        <a:t> между линиями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быстром темпе (</a:t>
                      </a:r>
                      <a:r>
                        <a:rPr lang="ru-RU" sz="1600" dirty="0" err="1" smtClean="0">
                          <a:latin typeface="Times New Roman" panose="02020603050405020304" pitchFamily="18" charset="0"/>
                          <a:cs typeface="Times New Roman" panose="02020603050405020304" pitchFamily="18" charset="0"/>
                        </a:rPr>
                        <a:t>расст</a:t>
                      </a:r>
                      <a:r>
                        <a:rPr lang="ru-RU" sz="1600" dirty="0" smtClean="0">
                          <a:latin typeface="Times New Roman" panose="02020603050405020304" pitchFamily="18" charset="0"/>
                          <a:cs typeface="Times New Roman" panose="02020603050405020304" pitchFamily="18" charset="0"/>
                        </a:rPr>
                        <a:t>-е 15-20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из разных стартовых положений </a:t>
                      </a:r>
                      <a:endParaRPr lang="ru-RU" sz="1600" dirty="0">
                        <a:latin typeface="Times New Roman" panose="02020603050405020304" pitchFamily="18" charset="0"/>
                        <a:cs typeface="Times New Roman" panose="02020603050405020304" pitchFamily="18" charset="0"/>
                      </a:endParaRPr>
                    </a:p>
                  </a:txBody>
                  <a:tcPr/>
                </a:tc>
              </a:tr>
              <a:tr h="393512">
                <a:tc>
                  <a:txBody>
                    <a:bodyPr/>
                    <a:lstStyle/>
                    <a:p>
                      <a:r>
                        <a:rPr lang="ru-RU" sz="1600" dirty="0" smtClean="0">
                          <a:latin typeface="Times New Roman" panose="02020603050405020304" pitchFamily="18" charset="0"/>
                          <a:cs typeface="Times New Roman" panose="02020603050405020304" pitchFamily="18" charset="0"/>
                        </a:rPr>
                        <a:t>Б. с остановкой</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медленном темпе (1-1,5 мин)</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быстром темпе (10 м)</a:t>
                      </a:r>
                      <a:endParaRPr lang="ru-RU" sz="1600" dirty="0">
                        <a:latin typeface="Times New Roman" panose="02020603050405020304" pitchFamily="18" charset="0"/>
                        <a:cs typeface="Times New Roman" panose="02020603050405020304" pitchFamily="18" charset="0"/>
                      </a:endParaRPr>
                    </a:p>
                  </a:txBody>
                  <a:tcPr/>
                </a:tc>
              </a:tr>
              <a:tr h="965892">
                <a:tc>
                  <a:txBody>
                    <a:bodyPr/>
                    <a:lstStyle/>
                    <a:p>
                      <a:r>
                        <a:rPr lang="ru-RU" sz="1600" dirty="0" smtClean="0">
                          <a:latin typeface="Times New Roman" panose="02020603050405020304" pitchFamily="18" charset="0"/>
                          <a:cs typeface="Times New Roman" panose="02020603050405020304" pitchFamily="18" charset="0"/>
                        </a:rPr>
                        <a:t>Б. со сменой направления</a:t>
                      </a:r>
                    </a:p>
                    <a:p>
                      <a:endParaRPr lang="ru-RU" sz="1600" dirty="0" smtClean="0">
                        <a:latin typeface="Times New Roman" panose="02020603050405020304" pitchFamily="18" charset="0"/>
                        <a:cs typeface="Times New Roman" panose="02020603050405020304" pitchFamily="18" charset="0"/>
                      </a:endParaRPr>
                    </a:p>
                    <a:p>
                      <a:endParaRPr lang="ru-RU" sz="1600" dirty="0" smtClean="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в чередовании с х. (40-60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Б. на скорость (20-30 м)</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3" name="TextBox 2"/>
          <p:cNvSpPr txBox="1"/>
          <p:nvPr/>
        </p:nvSpPr>
        <p:spPr>
          <a:xfrm>
            <a:off x="1880315" y="90152"/>
            <a:ext cx="8757634" cy="400110"/>
          </a:xfrm>
          <a:prstGeom prst="rect">
            <a:avLst/>
          </a:prstGeom>
          <a:noFill/>
        </p:spPr>
        <p:txBody>
          <a:bodyPr wrap="square" rtlCol="0">
            <a:spAutoFit/>
          </a:bodyPr>
          <a:lstStyle/>
          <a:p>
            <a:pPr algn="ctr"/>
            <a:r>
              <a:rPr lang="ru-RU" sz="2000" b="1" dirty="0">
                <a:solidFill>
                  <a:srgbClr val="FF0000"/>
                </a:solidFill>
                <a:latin typeface="Times New Roman" panose="02020603050405020304" pitchFamily="18" charset="0"/>
                <a:cs typeface="Times New Roman" panose="02020603050405020304" pitchFamily="18" charset="0"/>
              </a:rPr>
              <a:t>Примерные упражнения в беге</a:t>
            </a:r>
            <a:endParaRPr lang="ru-RU" sz="2000" b="1" dirty="0">
              <a:solidFill>
                <a:srgbClr val="FF0000"/>
              </a:solidFill>
            </a:endParaRPr>
          </a:p>
        </p:txBody>
      </p:sp>
    </p:spTree>
    <p:extLst>
      <p:ext uri="{BB962C8B-B14F-4D97-AF65-F5344CB8AC3E}">
        <p14:creationId xmlns:p14="http://schemas.microsoft.com/office/powerpoint/2010/main" val="433529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985185191"/>
              </p:ext>
            </p:extLst>
          </p:nvPr>
        </p:nvGraphicFramePr>
        <p:xfrm>
          <a:off x="489396" y="719666"/>
          <a:ext cx="11320530" cy="2641600"/>
        </p:xfrm>
        <a:graphic>
          <a:graphicData uri="http://schemas.openxmlformats.org/drawingml/2006/table">
            <a:tbl>
              <a:tblPr firstRow="1" bandRow="1">
                <a:tableStyleId>{616DA210-FB5B-4158-B5E0-FEB733F419BA}</a:tableStyleId>
              </a:tblPr>
              <a:tblGrid>
                <a:gridCol w="3773510"/>
                <a:gridCol w="3773510"/>
                <a:gridCol w="3773510"/>
              </a:tblGrid>
              <a:tr h="370840">
                <a:tc>
                  <a:txBody>
                    <a:bodyPr/>
                    <a:lstStyle/>
                    <a:p>
                      <a:pPr algn="ctr"/>
                      <a:r>
                        <a:rPr lang="ru-RU" sz="1600" b="0" dirty="0" smtClean="0">
                          <a:latin typeface="Times New Roman" panose="02020603050405020304" pitchFamily="18" charset="0"/>
                          <a:cs typeface="Times New Roman" panose="02020603050405020304" pitchFamily="18" charset="0"/>
                        </a:rPr>
                        <a:t>1</a:t>
                      </a:r>
                      <a:endParaRPr lang="ru-RU" sz="1600" b="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smtClean="0">
                          <a:latin typeface="Times New Roman" panose="02020603050405020304" pitchFamily="18" charset="0"/>
                          <a:cs typeface="Times New Roman" panose="02020603050405020304" pitchFamily="18" charset="0"/>
                        </a:rPr>
                        <a:t>2</a:t>
                      </a:r>
                      <a:endParaRPr lang="ru-RU" sz="1600" b="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smtClean="0">
                          <a:latin typeface="Times New Roman" panose="02020603050405020304" pitchFamily="18" charset="0"/>
                          <a:cs typeface="Times New Roman" panose="02020603050405020304" pitchFamily="18" charset="0"/>
                        </a:rPr>
                        <a:t>3</a:t>
                      </a:r>
                      <a:endParaRPr lang="ru-RU" sz="1600" b="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 с ловлей и </a:t>
                      </a:r>
                      <a:r>
                        <a:rPr lang="ru-RU" sz="1600" dirty="0" err="1" smtClean="0">
                          <a:latin typeface="Times New Roman" panose="02020603050405020304" pitchFamily="18" charset="0"/>
                          <a:cs typeface="Times New Roman" panose="02020603050405020304" pitchFamily="18" charset="0"/>
                        </a:rPr>
                        <a:t>увёртыванием</a:t>
                      </a:r>
                      <a:endParaRPr lang="ru-RU" sz="1600" dirty="0">
                        <a:latin typeface="Times New Roman" panose="02020603050405020304" pitchFamily="18" charset="0"/>
                        <a:cs typeface="Times New Roman" panose="02020603050405020304" pitchFamily="18" charset="0"/>
                      </a:endParaRPr>
                    </a:p>
                  </a:txBody>
                  <a:tcPr/>
                </a:tc>
                <a:tc>
                  <a:txBody>
                    <a:bodyPr/>
                    <a:lstStyle/>
                    <a:p>
                      <a:endParaRPr lang="ru-RU"/>
                    </a:p>
                  </a:txBody>
                  <a:tcPr/>
                </a:tc>
                <a:tc>
                  <a:txBody>
                    <a:bodyPr/>
                    <a:lstStyle/>
                    <a:p>
                      <a:r>
                        <a:rPr lang="ru-RU" sz="1600" dirty="0" smtClean="0">
                          <a:latin typeface="Times New Roman" panose="02020603050405020304" pitchFamily="18" charset="0"/>
                          <a:cs typeface="Times New Roman" panose="02020603050405020304" pitchFamily="18" charset="0"/>
                        </a:rPr>
                        <a:t>Челночный</a:t>
                      </a:r>
                      <a:r>
                        <a:rPr lang="ru-RU" sz="1600" baseline="0" dirty="0" smtClean="0">
                          <a:latin typeface="Times New Roman" panose="02020603050405020304" pitchFamily="18" charset="0"/>
                          <a:cs typeface="Times New Roman" panose="02020603050405020304" pitchFamily="18" charset="0"/>
                        </a:rPr>
                        <a:t> бег (5 раз по 10 м)</a:t>
                      </a:r>
                      <a:endParaRPr lang="ru-RU" sz="1600" dirty="0">
                        <a:latin typeface="Times New Roman" panose="02020603050405020304" pitchFamily="18" charset="0"/>
                        <a:cs typeface="Times New Roman" panose="02020603050405020304" pitchFamily="18" charset="0"/>
                      </a:endParaRPr>
                    </a:p>
                  </a:txBody>
                  <a:tcPr/>
                </a:tc>
              </a:tr>
              <a:tr h="380333">
                <a:tc>
                  <a:txBody>
                    <a:bodyPr/>
                    <a:lstStyle/>
                    <a:p>
                      <a:r>
                        <a:rPr lang="ru-RU" sz="1600" dirty="0" smtClean="0">
                          <a:latin typeface="Times New Roman" panose="02020603050405020304" pitchFamily="18" charset="0"/>
                          <a:cs typeface="Times New Roman" panose="02020603050405020304" pitchFamily="18" charset="0"/>
                        </a:rPr>
                        <a:t>Б. в медленном темпе (50-60 с)</a:t>
                      </a:r>
                      <a:endParaRPr lang="ru-RU" sz="1600" dirty="0">
                        <a:latin typeface="Times New Roman" panose="02020603050405020304" pitchFamily="18" charset="0"/>
                        <a:cs typeface="Times New Roman" panose="02020603050405020304" pitchFamily="18" charset="0"/>
                      </a:endParaRPr>
                    </a:p>
                  </a:txBody>
                  <a:tcPr/>
                </a:tc>
                <a:tc>
                  <a:txBody>
                    <a:bodyPr/>
                    <a:lstStyle/>
                    <a:p>
                      <a:endParaRPr lang="ru-RU"/>
                    </a:p>
                  </a:txBody>
                  <a:tcPr/>
                </a:tc>
                <a:tc>
                  <a:txBody>
                    <a:bodyPr/>
                    <a:lstStyle/>
                    <a:p>
                      <a:r>
                        <a:rPr lang="ru-RU" sz="1600" dirty="0" smtClean="0">
                          <a:latin typeface="Times New Roman" panose="02020603050405020304" pitchFamily="18" charset="0"/>
                          <a:cs typeface="Times New Roman" panose="02020603050405020304" pitchFamily="18" charset="0"/>
                        </a:rPr>
                        <a:t>Чередование х. и б. (на 3-4 отрезках пути</a:t>
                      </a:r>
                    </a:p>
                    <a:p>
                      <a:r>
                        <a:rPr lang="ru-RU" sz="1600" dirty="0" smtClean="0">
                          <a:latin typeface="Times New Roman" panose="02020603050405020304" pitchFamily="18" charset="0"/>
                          <a:cs typeface="Times New Roman" panose="02020603050405020304" pitchFamily="18" charset="0"/>
                        </a:rPr>
                        <a:t>по 100-150 м каждый) </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Б. в быстром темпе (</a:t>
                      </a:r>
                      <a:r>
                        <a:rPr lang="ru-RU" sz="1600" dirty="0" err="1" smtClean="0">
                          <a:latin typeface="Times New Roman" panose="02020603050405020304" pitchFamily="18" charset="0"/>
                          <a:cs typeface="Times New Roman" panose="02020603050405020304" pitchFamily="18" charset="0"/>
                        </a:rPr>
                        <a:t>расст</a:t>
                      </a:r>
                      <a:r>
                        <a:rPr lang="ru-RU" sz="1600" dirty="0" smtClean="0">
                          <a:latin typeface="Times New Roman" panose="02020603050405020304" pitchFamily="18" charset="0"/>
                          <a:cs typeface="Times New Roman" panose="02020603050405020304" pitchFamily="18" charset="0"/>
                        </a:rPr>
                        <a:t>-е 10 м)</a:t>
                      </a:r>
                      <a:endParaRPr lang="ru-RU" sz="1600" dirty="0">
                        <a:latin typeface="Times New Roman" panose="02020603050405020304" pitchFamily="18" charset="0"/>
                        <a:cs typeface="Times New Roman" panose="02020603050405020304" pitchFamily="18" charset="0"/>
                      </a:endParaRPr>
                    </a:p>
                  </a:txBody>
                  <a:tcPr/>
                </a:tc>
                <a:tc>
                  <a:txBody>
                    <a:bodyPr/>
                    <a:lstStyle/>
                    <a:p>
                      <a:endParaRPr lang="ru-RU"/>
                    </a:p>
                  </a:txBody>
                  <a:tcPr/>
                </a:tc>
                <a:tc>
                  <a:txBody>
                    <a:bodyPr/>
                    <a:lstStyle/>
                    <a:p>
                      <a:r>
                        <a:rPr lang="ru-RU" sz="1600" dirty="0" smtClean="0">
                          <a:latin typeface="Times New Roman" panose="02020603050405020304" pitchFamily="18" charset="0"/>
                          <a:cs typeface="Times New Roman" panose="02020603050405020304" pitchFamily="18" charset="0"/>
                        </a:rPr>
                        <a:t>Б. в среднем темпе по пересеченной</a:t>
                      </a:r>
                      <a:r>
                        <a:rPr lang="ru-RU" sz="1600" baseline="0" dirty="0" smtClean="0">
                          <a:latin typeface="Times New Roman" panose="02020603050405020304" pitchFamily="18" charset="0"/>
                          <a:cs typeface="Times New Roman" panose="02020603050405020304" pitchFamily="18" charset="0"/>
                        </a:rPr>
                        <a:t> местности (150-300 м)</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endParaRPr lang="ru-RU"/>
                    </a:p>
                  </a:txBody>
                  <a:tcPr/>
                </a:tc>
                <a:tc>
                  <a:txBody>
                    <a:bodyPr/>
                    <a:lstStyle/>
                    <a:p>
                      <a:endParaRPr lang="ru-RU"/>
                    </a:p>
                  </a:txBody>
                  <a:tcPr/>
                </a:tc>
                <a:tc>
                  <a:txBody>
                    <a:bodyPr/>
                    <a:lstStyle/>
                    <a:p>
                      <a:r>
                        <a:rPr lang="ru-RU" sz="1600" dirty="0" smtClean="0">
                          <a:latin typeface="Times New Roman" panose="02020603050405020304" pitchFamily="18" charset="0"/>
                          <a:cs typeface="Times New Roman" panose="02020603050405020304" pitchFamily="18" charset="0"/>
                        </a:rPr>
                        <a:t>Медленный б.</a:t>
                      </a:r>
                      <a:r>
                        <a:rPr lang="ru-RU" sz="1600" baseline="0" dirty="0" smtClean="0">
                          <a:latin typeface="Times New Roman" panose="02020603050405020304" pitchFamily="18" charset="0"/>
                          <a:cs typeface="Times New Roman" panose="02020603050405020304" pitchFamily="18" charset="0"/>
                        </a:rPr>
                        <a:t> (1,5-3 м)</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endParaRPr lang="ru-RU"/>
                    </a:p>
                  </a:txBody>
                  <a:tcPr/>
                </a:tc>
                <a:tc>
                  <a:txBody>
                    <a:bodyPr/>
                    <a:lstStyle/>
                    <a:p>
                      <a:endParaRPr lang="ru-RU" dirty="0"/>
                    </a:p>
                  </a:txBody>
                  <a:tcPr/>
                </a:tc>
                <a:tc>
                  <a:txBody>
                    <a:bodyPr/>
                    <a:lstStyle/>
                    <a:p>
                      <a:r>
                        <a:rPr lang="ru-RU" sz="1600" dirty="0" smtClean="0">
                          <a:latin typeface="Times New Roman" panose="02020603050405020304" pitchFamily="18" charset="0"/>
                          <a:cs typeface="Times New Roman" panose="02020603050405020304" pitchFamily="18" charset="0"/>
                        </a:rPr>
                        <a:t>Б. широким и </a:t>
                      </a:r>
                      <a:r>
                        <a:rPr lang="ru-RU" sz="1600" smtClean="0">
                          <a:latin typeface="Times New Roman" panose="02020603050405020304" pitchFamily="18" charset="0"/>
                          <a:cs typeface="Times New Roman" panose="02020603050405020304" pitchFamily="18" charset="0"/>
                        </a:rPr>
                        <a:t>мелким шагом</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26370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0800000" flipV="1">
            <a:off x="1867436" y="54210"/>
            <a:ext cx="7920505" cy="707886"/>
          </a:xfrm>
          <a:prstGeom prst="rect">
            <a:avLst/>
          </a:prstGeom>
          <a:noFill/>
        </p:spPr>
        <p:txBody>
          <a:bodyPr wrap="square" rtlCol="0">
            <a:spAutoFit/>
          </a:bodyPr>
          <a:lstStyle/>
          <a:p>
            <a:pPr algn="ctr"/>
            <a:r>
              <a:rPr lang="ru-RU" sz="2000" b="1" dirty="0" smtClean="0">
                <a:solidFill>
                  <a:srgbClr val="FF0000"/>
                </a:solidFill>
                <a:latin typeface="Times New Roman" panose="02020603050405020304" pitchFamily="18" charset="0"/>
                <a:cs typeface="Times New Roman" panose="02020603050405020304" pitchFamily="18" charset="0"/>
              </a:rPr>
              <a:t>Техника выполнения основных видов бега в дошкольном возрасте</a:t>
            </a:r>
          </a:p>
          <a:p>
            <a:pPr algn="ctr"/>
            <a:endParaRPr lang="ru-RU"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887291752"/>
              </p:ext>
            </p:extLst>
          </p:nvPr>
        </p:nvGraphicFramePr>
        <p:xfrm>
          <a:off x="347730" y="605311"/>
          <a:ext cx="11513712" cy="6085530"/>
        </p:xfrm>
        <a:graphic>
          <a:graphicData uri="http://schemas.openxmlformats.org/drawingml/2006/table">
            <a:tbl>
              <a:tblPr firstRow="1" bandRow="1">
                <a:tableStyleId>{616DA210-FB5B-4158-B5E0-FEB733F419BA}</a:tableStyleId>
              </a:tblPr>
              <a:tblGrid>
                <a:gridCol w="1709572"/>
                <a:gridCol w="9804140"/>
              </a:tblGrid>
              <a:tr h="355527">
                <a:tc>
                  <a:txBody>
                    <a:bodyPr/>
                    <a:lstStyle/>
                    <a:p>
                      <a:r>
                        <a:rPr lang="ru-RU" dirty="0" smtClean="0"/>
                        <a:t>Виды бега</a:t>
                      </a:r>
                      <a:endParaRPr lang="ru-RU" dirty="0"/>
                    </a:p>
                  </a:txBody>
                  <a:tcPr/>
                </a:tc>
                <a:tc>
                  <a:txBody>
                    <a:bodyPr/>
                    <a:lstStyle/>
                    <a:p>
                      <a:pPr algn="ctr"/>
                      <a:r>
                        <a:rPr lang="ru-RU" dirty="0" smtClean="0"/>
                        <a:t>Техника выполнения</a:t>
                      </a:r>
                      <a:endParaRPr lang="ru-RU" dirty="0"/>
                    </a:p>
                  </a:txBody>
                  <a:tcPr/>
                </a:tc>
              </a:tr>
              <a:tr h="1036955">
                <a:tc>
                  <a:txBody>
                    <a:bodyPr/>
                    <a:lstStyle/>
                    <a:p>
                      <a:r>
                        <a:rPr lang="ru-RU" sz="1600" dirty="0" smtClean="0">
                          <a:latin typeface="Times New Roman" panose="02020603050405020304" pitchFamily="18" charset="0"/>
                          <a:cs typeface="Times New Roman" panose="02020603050405020304" pitchFamily="18" charset="0"/>
                        </a:rPr>
                        <a:t>Обычный б.</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Б. свободный, легкий, с естественными движениями рук. Руки полусогнуты в локтях, пальцы свободно согнуты (но не сжаты в кулаки). При б. руки движутся вперёд-вверх примерно до уровня груди несколько внутрь, затем отводятся локтями назад – в стороны. Согнутая в колене нога ставится на переднюю часть стопы. Туловище слегка наклонено вперёд, голова на одной</a:t>
                      </a:r>
                      <a:r>
                        <a:rPr lang="ru-RU" sz="1600" baseline="0" dirty="0" smtClean="0">
                          <a:latin typeface="Times New Roman" panose="02020603050405020304" pitchFamily="18" charset="0"/>
                          <a:cs typeface="Times New Roman" panose="02020603050405020304" pitchFamily="18" charset="0"/>
                        </a:rPr>
                        <a:t> линии с туловищем, грудь и плечи развёрнуты.</a:t>
                      </a:r>
                      <a:endParaRPr lang="ru-RU" sz="1600" dirty="0">
                        <a:latin typeface="Times New Roman" panose="02020603050405020304" pitchFamily="18" charset="0"/>
                        <a:cs typeface="Times New Roman" panose="02020603050405020304" pitchFamily="18" charset="0"/>
                      </a:endParaRPr>
                    </a:p>
                  </a:txBody>
                  <a:tcPr/>
                </a:tc>
              </a:tr>
              <a:tr h="799937">
                <a:tc>
                  <a:txBody>
                    <a:bodyPr/>
                    <a:lstStyle/>
                    <a:p>
                      <a:r>
                        <a:rPr lang="ru-RU" sz="1600" dirty="0" smtClean="0">
                          <a:latin typeface="Times New Roman" panose="02020603050405020304" pitchFamily="18" charset="0"/>
                          <a:cs typeface="Times New Roman" panose="02020603050405020304" pitchFamily="18" charset="0"/>
                        </a:rPr>
                        <a:t>Б. на носках</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Ногу следует ставить на переднюю часть стопы,</a:t>
                      </a:r>
                      <a:r>
                        <a:rPr lang="ru-RU" sz="1600" baseline="0" dirty="0" smtClean="0">
                          <a:latin typeface="Times New Roman" panose="02020603050405020304" pitchFamily="18" charset="0"/>
                          <a:cs typeface="Times New Roman" panose="02020603050405020304" pitchFamily="18" charset="0"/>
                        </a:rPr>
                        <a:t> не касаясь пяткой пола. Шаг широкий, темп быстрый. Движения рук спокойные, расслабленные, в такт шагам. Высоко руки не поднимать, можно поставить их на пояс.</a:t>
                      </a:r>
                      <a:endParaRPr lang="ru-RU" sz="1600" dirty="0">
                        <a:latin typeface="Times New Roman" panose="02020603050405020304" pitchFamily="18" charset="0"/>
                        <a:cs typeface="Times New Roman" panose="02020603050405020304" pitchFamily="18" charset="0"/>
                      </a:endParaRPr>
                    </a:p>
                  </a:txBody>
                  <a:tcPr/>
                </a:tc>
              </a:tr>
              <a:tr h="799937">
                <a:tc>
                  <a:txBody>
                    <a:bodyPr/>
                    <a:lstStyle/>
                    <a:p>
                      <a:r>
                        <a:rPr lang="ru-RU" sz="1600" dirty="0" smtClean="0">
                          <a:latin typeface="Times New Roman" panose="02020603050405020304" pitchFamily="18" charset="0"/>
                          <a:cs typeface="Times New Roman" panose="02020603050405020304" pitchFamily="18" charset="0"/>
                        </a:rPr>
                        <a:t>Б. с высоким подниманием колен</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Бежать, поднимая согнутую в колене ногу под прямым углом, ставить её мягким,</a:t>
                      </a:r>
                      <a:r>
                        <a:rPr lang="ru-RU" sz="1600" baseline="0" dirty="0" smtClean="0">
                          <a:latin typeface="Times New Roman" panose="02020603050405020304" pitchFamily="18" charset="0"/>
                          <a:cs typeface="Times New Roman" panose="02020603050405020304" pitchFamily="18" charset="0"/>
                        </a:rPr>
                        <a:t> эластичным и в то же время достаточно энергичным движением на переднюю часть стопы. Шаг короткий, голова высоко поднята. Руки можно поставить на пояс.</a:t>
                      </a:r>
                      <a:endParaRPr lang="ru-RU" sz="1600" dirty="0"/>
                    </a:p>
                  </a:txBody>
                  <a:tcPr/>
                </a:tc>
              </a:tr>
              <a:tr h="799937">
                <a:tc>
                  <a:txBody>
                    <a:bodyPr/>
                    <a:lstStyle/>
                    <a:p>
                      <a:r>
                        <a:rPr lang="ru-RU" sz="1600" dirty="0" smtClean="0">
                          <a:latin typeface="Times New Roman" panose="02020603050405020304" pitchFamily="18" charset="0"/>
                          <a:cs typeface="Times New Roman" panose="02020603050405020304" pitchFamily="18" charset="0"/>
                        </a:rPr>
                        <a:t>Б. широким шагом</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Делать широкие шаги, увеличивая толчок и время полёта. Ногу ставить с пятки перекатом на всю стопу. Толчковую ногу стараться полностью выпрямлять, энергично отталкиваясь. Движения рук свободные и размашистые.</a:t>
                      </a:r>
                      <a:endParaRPr lang="ru-RU" sz="1600" dirty="0">
                        <a:latin typeface="Times New Roman" panose="02020603050405020304" pitchFamily="18" charset="0"/>
                        <a:cs typeface="Times New Roman" panose="02020603050405020304" pitchFamily="18" charset="0"/>
                      </a:endParaRPr>
                    </a:p>
                  </a:txBody>
                  <a:tcPr/>
                </a:tc>
              </a:tr>
              <a:tr h="7999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Б. с отведением назад согнутой в колене ноги</a:t>
                      </a:r>
                    </a:p>
                  </a:txBody>
                  <a:tcPr/>
                </a:tc>
                <a:tc>
                  <a:txBody>
                    <a:bodyPr/>
                    <a:lstStyle/>
                    <a:p>
                      <a:r>
                        <a:rPr lang="ru-RU" sz="1600" dirty="0" smtClean="0">
                          <a:latin typeface="Times New Roman" panose="02020603050405020304" pitchFamily="18" charset="0"/>
                          <a:cs typeface="Times New Roman" panose="02020603050405020304" pitchFamily="18" charset="0"/>
                        </a:rPr>
                        <a:t>Туловище наклонено вперёд несколько больше обычного,</a:t>
                      </a:r>
                      <a:r>
                        <a:rPr lang="ru-RU" sz="1600" baseline="0" dirty="0" smtClean="0">
                          <a:latin typeface="Times New Roman" panose="02020603050405020304" pitchFamily="18" charset="0"/>
                          <a:cs typeface="Times New Roman" panose="02020603050405020304" pitchFamily="18" charset="0"/>
                        </a:rPr>
                        <a:t> руки на поясе. Согнутая в колене нога после толчка отводится назад (стараться пяткой достать ягодицу)</a:t>
                      </a:r>
                      <a:endParaRPr lang="ru-RU" sz="1600" dirty="0">
                        <a:latin typeface="Times New Roman" panose="02020603050405020304" pitchFamily="18" charset="0"/>
                        <a:cs typeface="Times New Roman" panose="02020603050405020304" pitchFamily="18" charset="0"/>
                      </a:endParaRPr>
                    </a:p>
                  </a:txBody>
                  <a:tcPr/>
                </a:tc>
              </a:tr>
              <a:tr h="562918">
                <a:tc>
                  <a:txBody>
                    <a:bodyPr/>
                    <a:lstStyle/>
                    <a:p>
                      <a:r>
                        <a:rPr lang="ru-RU" sz="1600" dirty="0" smtClean="0">
                          <a:latin typeface="Times New Roman" panose="02020603050405020304" pitchFamily="18" charset="0"/>
                          <a:cs typeface="Times New Roman" panose="02020603050405020304" pitchFamily="18" charset="0"/>
                        </a:rPr>
                        <a:t>Б. </a:t>
                      </a:r>
                      <a:r>
                        <a:rPr lang="ru-RU" sz="1600" dirty="0" err="1" smtClean="0">
                          <a:latin typeface="Times New Roman" panose="02020603050405020304" pitchFamily="18" charset="0"/>
                          <a:cs typeface="Times New Roman" panose="02020603050405020304" pitchFamily="18" charset="0"/>
                        </a:rPr>
                        <a:t>скрестным</a:t>
                      </a:r>
                      <a:r>
                        <a:rPr lang="ru-RU" sz="1600" dirty="0" smtClean="0">
                          <a:latin typeface="Times New Roman" panose="02020603050405020304" pitchFamily="18" charset="0"/>
                          <a:cs typeface="Times New Roman" panose="02020603050405020304" pitchFamily="18" charset="0"/>
                        </a:rPr>
                        <a:t> шагом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Выполняется </a:t>
                      </a:r>
                      <a:r>
                        <a:rPr lang="ru-RU" sz="1600" dirty="0" err="1" smtClean="0">
                          <a:latin typeface="Times New Roman" panose="02020603050405020304" pitchFamily="18" charset="0"/>
                          <a:cs typeface="Times New Roman" panose="02020603050405020304" pitchFamily="18" charset="0"/>
                        </a:rPr>
                        <a:t>захлестом</a:t>
                      </a:r>
                      <a:r>
                        <a:rPr lang="ru-RU" sz="1600" dirty="0" smtClean="0">
                          <a:latin typeface="Times New Roman" panose="02020603050405020304" pitchFamily="18" charset="0"/>
                          <a:cs typeface="Times New Roman" panose="02020603050405020304" pitchFamily="18" charset="0"/>
                        </a:rPr>
                        <a:t> почти прямых ног: правой – влево, </a:t>
                      </a:r>
                      <a:r>
                        <a:rPr lang="ru-RU" sz="1600" smtClean="0">
                          <a:latin typeface="Times New Roman" panose="02020603050405020304" pitchFamily="18" charset="0"/>
                          <a:cs typeface="Times New Roman" panose="02020603050405020304" pitchFamily="18" charset="0"/>
                        </a:rPr>
                        <a:t>левой – вправо.</a:t>
                      </a:r>
                      <a:endParaRPr lang="ru-RU" sz="1600" dirty="0">
                        <a:latin typeface="Times New Roman" panose="02020603050405020304" pitchFamily="18" charset="0"/>
                        <a:cs typeface="Times New Roman" panose="02020603050405020304" pitchFamily="18" charset="0"/>
                      </a:endParaRPr>
                    </a:p>
                  </a:txBody>
                  <a:tcPr/>
                </a:tc>
              </a:tr>
              <a:tr h="782010">
                <a:tc>
                  <a:txBody>
                    <a:bodyPr/>
                    <a:lstStyle/>
                    <a:p>
                      <a:r>
                        <a:rPr lang="ru-RU" sz="1600" dirty="0" smtClean="0">
                          <a:latin typeface="Times New Roman" panose="02020603050405020304" pitchFamily="18" charset="0"/>
                          <a:cs typeface="Times New Roman" panose="02020603050405020304" pitchFamily="18" charset="0"/>
                        </a:rPr>
                        <a:t>Б. прыжками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Выполняется энергично, широким размашистым движением. Толчок</a:t>
                      </a:r>
                      <a:r>
                        <a:rPr lang="ru-RU" sz="1600" baseline="0" dirty="0" smtClean="0">
                          <a:latin typeface="Times New Roman" panose="02020603050405020304" pitchFamily="18" charset="0"/>
                          <a:cs typeface="Times New Roman" panose="02020603050405020304" pitchFamily="18" charset="0"/>
                        </a:rPr>
                        <a:t> делать вперёд – вверх.</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05278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288215438"/>
              </p:ext>
            </p:extLst>
          </p:nvPr>
        </p:nvGraphicFramePr>
        <p:xfrm>
          <a:off x="489398" y="719666"/>
          <a:ext cx="11243256" cy="3200400"/>
        </p:xfrm>
        <a:graphic>
          <a:graphicData uri="http://schemas.openxmlformats.org/drawingml/2006/table">
            <a:tbl>
              <a:tblPr firstRow="1" bandRow="1">
                <a:tableStyleId>{616DA210-FB5B-4158-B5E0-FEB733F419BA}</a:tableStyleId>
              </a:tblPr>
              <a:tblGrid>
                <a:gridCol w="1751526"/>
                <a:gridCol w="9491730"/>
              </a:tblGrid>
              <a:tr h="370840">
                <a:tc>
                  <a:txBody>
                    <a:bodyPr/>
                    <a:lstStyle/>
                    <a:p>
                      <a:pPr algn="just"/>
                      <a:r>
                        <a:rPr lang="ru-RU" sz="1600" b="0" dirty="0" smtClean="0">
                          <a:latin typeface="Times New Roman" panose="02020603050405020304" pitchFamily="18" charset="0"/>
                          <a:cs typeface="Times New Roman" panose="02020603050405020304" pitchFamily="18" charset="0"/>
                        </a:rPr>
                        <a:t>Б. в быстром темпе</a:t>
                      </a:r>
                      <a:endParaRPr lang="ru-RU" sz="1600" b="0" dirty="0">
                        <a:latin typeface="Times New Roman" panose="02020603050405020304" pitchFamily="18" charset="0"/>
                        <a:cs typeface="Times New Roman" panose="02020603050405020304" pitchFamily="18" charset="0"/>
                      </a:endParaRPr>
                    </a:p>
                  </a:txBody>
                  <a:tcPr/>
                </a:tc>
                <a:tc>
                  <a:txBody>
                    <a:bodyPr/>
                    <a:lstStyle/>
                    <a:p>
                      <a:pPr algn="just"/>
                      <a:r>
                        <a:rPr lang="ru-RU" sz="1600" b="0" dirty="0" smtClean="0">
                          <a:latin typeface="Times New Roman" panose="02020603050405020304" pitchFamily="18" charset="0"/>
                          <a:cs typeface="Times New Roman" panose="02020603050405020304" pitchFamily="18" charset="0"/>
                        </a:rPr>
                        <a:t>Выполняется на передней части стопы или на носках. Шаг широкий, стремительный. Движения рук активные, в такт с беговыми шагами. Делать энергичные отталкивания толчковой ногой, хорошо её выпрямляя.</a:t>
                      </a:r>
                      <a:r>
                        <a:rPr lang="ru-RU" sz="1600" b="0" baseline="0" dirty="0" smtClean="0">
                          <a:latin typeface="Times New Roman" panose="02020603050405020304" pitchFamily="18" charset="0"/>
                          <a:cs typeface="Times New Roman" panose="02020603050405020304" pitchFamily="18" charset="0"/>
                        </a:rPr>
                        <a:t> Маховую ногу выносить вперёд – вверх. Туловище наклонено вперёд по ходу движения, голова с ним на одной линии. Плечи развернуты, не напряжены, смотреть вперёд.</a:t>
                      </a:r>
                      <a:endParaRPr lang="ru-RU" sz="1600" b="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Медленный</a:t>
                      </a:r>
                      <a:r>
                        <a:rPr lang="ru-RU" sz="1600" baseline="0" dirty="0" smtClean="0">
                          <a:latin typeface="Times New Roman" panose="02020603050405020304" pitchFamily="18" charset="0"/>
                          <a:cs typeface="Times New Roman" panose="02020603050405020304" pitchFamily="18" charset="0"/>
                        </a:rPr>
                        <a:t> б.</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Выдерживать небольшой темп, не ускорять и не замедлять его, бежать ритмично. Шаги делать короткие, ногу ставить на переднюю часть стопы или эластично с пятки на носок. Движения рук спокойные, руки согнуты в локтях на уровне</a:t>
                      </a:r>
                      <a:r>
                        <a:rPr lang="ru-RU" sz="1600" baseline="0" dirty="0" smtClean="0">
                          <a:latin typeface="Times New Roman" panose="02020603050405020304" pitchFamily="18" charset="0"/>
                          <a:cs typeface="Times New Roman" panose="02020603050405020304" pitchFamily="18" charset="0"/>
                        </a:rPr>
                        <a:t> пояса, плечи слегка расслаблены.</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Челночный б. </a:t>
                      </a:r>
                      <a:endParaRPr lang="ru-RU" sz="1600" dirty="0">
                        <a:latin typeface="Times New Roman" panose="02020603050405020304" pitchFamily="18" charset="0"/>
                        <a:cs typeface="Times New Roman" panose="02020603050405020304" pitchFamily="18" charset="0"/>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Широкий стремительный шаг чередуется с резким торможением в конце при движении по прямой и частыми шагами на поворотах. Перед сменой направления шаги</a:t>
                      </a:r>
                      <a:r>
                        <a:rPr lang="ru-RU" sz="1600" baseline="0" dirty="0" smtClean="0">
                          <a:latin typeface="Times New Roman" panose="02020603050405020304" pitchFamily="18" charset="0"/>
                          <a:cs typeface="Times New Roman" panose="02020603050405020304" pitchFamily="18" charset="0"/>
                        </a:rPr>
                        <a:t> становятся более частыми и короткими, колени согнуты, чтобы сохранить равновесие. Движения рук естественные, помогающие движению по прямой и на повороте.</a:t>
                      </a:r>
                      <a:endParaRPr lang="ru-RU" sz="1600" dirty="0" smtClean="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44752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3804" y="0"/>
            <a:ext cx="8577328" cy="369332"/>
          </a:xfrm>
          <a:prstGeom prst="rect">
            <a:avLst/>
          </a:prstGeom>
          <a:noFill/>
        </p:spPr>
        <p:txBody>
          <a:bodyPr wrap="square" rtlCol="0">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Методика обучения бегу</a:t>
            </a:r>
            <a:endParaRPr lang="ru-RU"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259254920"/>
              </p:ext>
            </p:extLst>
          </p:nvPr>
        </p:nvGraphicFramePr>
        <p:xfrm>
          <a:off x="450760" y="719666"/>
          <a:ext cx="11346288" cy="5095240"/>
        </p:xfrm>
        <a:graphic>
          <a:graphicData uri="http://schemas.openxmlformats.org/drawingml/2006/table">
            <a:tbl>
              <a:tblPr firstRow="1" bandRow="1">
                <a:tableStyleId>{616DA210-FB5B-4158-B5E0-FEB733F419BA}</a:tableStyleId>
              </a:tblPr>
              <a:tblGrid>
                <a:gridCol w="1893195"/>
                <a:gridCol w="3567448"/>
                <a:gridCol w="3049073"/>
                <a:gridCol w="2836572"/>
              </a:tblGrid>
              <a:tr h="370840">
                <a:tc>
                  <a:txBody>
                    <a:bodyPr/>
                    <a:lstStyle/>
                    <a:p>
                      <a:r>
                        <a:rPr lang="ru-RU" sz="1400" dirty="0" smtClean="0">
                          <a:latin typeface="Times New Roman" panose="02020603050405020304" pitchFamily="18" charset="0"/>
                          <a:cs typeface="Times New Roman" panose="02020603050405020304" pitchFamily="18" charset="0"/>
                        </a:rPr>
                        <a:t>Возраст</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Особенности выполнения движения детьми</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Программные требования</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Педагогические требования при обучении движению</a:t>
                      </a:r>
                    </a:p>
                    <a:p>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r>
              <a:tr h="1112520">
                <a:tc>
                  <a:txBody>
                    <a:bodyPr/>
                    <a:lstStyle/>
                    <a:p>
                      <a:r>
                        <a:rPr lang="ru-RU" sz="1600" b="1" dirty="0" smtClean="0">
                          <a:latin typeface="Times New Roman" panose="02020603050405020304" pitchFamily="18" charset="0"/>
                          <a:cs typeface="Times New Roman" panose="02020603050405020304" pitchFamily="18" charset="0"/>
                        </a:rPr>
                        <a:t>Младший дошкольный возраст</a:t>
                      </a:r>
                      <a:endParaRPr lang="ru-RU" sz="1600" b="1"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Малыши ещё не могут хорошо оттолкнуться</a:t>
                      </a:r>
                      <a:r>
                        <a:rPr lang="ru-RU" sz="1600" baseline="0" dirty="0" smtClean="0">
                          <a:latin typeface="Times New Roman" panose="02020603050405020304" pitchFamily="18" charset="0"/>
                          <a:cs typeface="Times New Roman" panose="02020603050405020304" pitchFamily="18" charset="0"/>
                        </a:rPr>
                        <a:t> от земли, пола, бегут тяжело, шаг у них мелкий, координация движений не у всех хорошо развита. Трудным для детей является коллективный бег.</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Приучать бегать легко, естественно размахивая</a:t>
                      </a:r>
                      <a:r>
                        <a:rPr lang="ru-RU" sz="1600" baseline="0" dirty="0" smtClean="0">
                          <a:latin typeface="Times New Roman" panose="02020603050405020304" pitchFamily="18" charset="0"/>
                          <a:cs typeface="Times New Roman" panose="02020603050405020304" pitchFamily="18" charset="0"/>
                        </a:rPr>
                        <a:t> руками.</a:t>
                      </a:r>
                    </a:p>
                    <a:p>
                      <a:pPr algn="just"/>
                      <a:r>
                        <a:rPr lang="ru-RU" sz="1600" baseline="0" dirty="0" smtClean="0">
                          <a:latin typeface="Times New Roman" panose="02020603050405020304" pitchFamily="18" charset="0"/>
                          <a:cs typeface="Times New Roman" panose="02020603050405020304" pitchFamily="18" charset="0"/>
                        </a:rPr>
                        <a:t>Учить бегать в определённом направлении.</a:t>
                      </a:r>
                    </a:p>
                    <a:p>
                      <a:pPr algn="just"/>
                      <a:r>
                        <a:rPr lang="ru-RU" sz="1600" baseline="0" dirty="0" smtClean="0">
                          <a:latin typeface="Times New Roman" panose="02020603050405020304" pitchFamily="18" charset="0"/>
                          <a:cs typeface="Times New Roman" panose="02020603050405020304" pitchFamily="18" charset="0"/>
                        </a:rPr>
                        <a:t>Учить использовать все пространство зала или площадки.</a:t>
                      </a:r>
                    </a:p>
                    <a:p>
                      <a:pPr algn="just"/>
                      <a:r>
                        <a:rPr lang="ru-RU" sz="1600" baseline="0" dirty="0" smtClean="0">
                          <a:latin typeface="Times New Roman" panose="02020603050405020304" pitchFamily="18" charset="0"/>
                          <a:cs typeface="Times New Roman" panose="02020603050405020304" pitchFamily="18" charset="0"/>
                        </a:rPr>
                        <a:t>Упражнять в б. с остановками на сигнал, с поворотом.</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Обращать внимание на осанку во время бега. Длительность б. в младших группах составляет 30-40</a:t>
                      </a:r>
                      <a:r>
                        <a:rPr lang="ru-RU" sz="1600" baseline="0" dirty="0" smtClean="0">
                          <a:latin typeface="Times New Roman" panose="02020603050405020304" pitchFamily="18" charset="0"/>
                          <a:cs typeface="Times New Roman" panose="02020603050405020304" pitchFamily="18" charset="0"/>
                        </a:rPr>
                        <a:t> с. Б. нужно чередовать с другими движениями, т.к. дети быстро устают. Обращать внимание на лёгкость бега, координацию движений. Учить б. целесообразно небольшими группами. Б. сочетать с отдыхом. Каждый ребёнок бежит в своём темпе, стараясь не наталкиваться на других – при б. стайкой в указанном направлении.</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950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334288098"/>
              </p:ext>
            </p:extLst>
          </p:nvPr>
        </p:nvGraphicFramePr>
        <p:xfrm>
          <a:off x="450761" y="128789"/>
          <a:ext cx="11629621" cy="6800935"/>
        </p:xfrm>
        <a:graphic>
          <a:graphicData uri="http://schemas.openxmlformats.org/drawingml/2006/table">
            <a:tbl>
              <a:tblPr firstRow="1" bandRow="1">
                <a:tableStyleId>{616DA210-FB5B-4158-B5E0-FEB733F419BA}</a:tableStyleId>
              </a:tblPr>
              <a:tblGrid>
                <a:gridCol w="1834161"/>
                <a:gridCol w="3502546"/>
                <a:gridCol w="3124712"/>
                <a:gridCol w="3168202"/>
              </a:tblGrid>
              <a:tr h="406400">
                <a:tc>
                  <a:txBody>
                    <a:bodyPr/>
                    <a:lstStyle/>
                    <a:p>
                      <a:pPr algn="ctr"/>
                      <a:r>
                        <a:rPr lang="ru-RU" sz="1600" b="0" dirty="0" smtClean="0">
                          <a:latin typeface="Times New Roman" panose="02020603050405020304" pitchFamily="18" charset="0"/>
                          <a:cs typeface="Times New Roman" panose="02020603050405020304" pitchFamily="18" charset="0"/>
                        </a:rPr>
                        <a:t>1</a:t>
                      </a:r>
                      <a:endParaRPr lang="ru-RU" sz="1600" b="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smtClean="0">
                          <a:latin typeface="Times New Roman" panose="02020603050405020304" pitchFamily="18" charset="0"/>
                          <a:cs typeface="Times New Roman" panose="02020603050405020304" pitchFamily="18" charset="0"/>
                        </a:rPr>
                        <a:t>2</a:t>
                      </a:r>
                      <a:endParaRPr lang="ru-RU" sz="1600" b="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smtClean="0">
                          <a:latin typeface="Times New Roman" panose="02020603050405020304" pitchFamily="18" charset="0"/>
                          <a:cs typeface="Times New Roman" panose="02020603050405020304" pitchFamily="18" charset="0"/>
                        </a:rPr>
                        <a:t>3</a:t>
                      </a:r>
                      <a:endParaRPr lang="ru-RU" sz="1600" b="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smtClean="0">
                          <a:latin typeface="Times New Roman" panose="02020603050405020304" pitchFamily="18" charset="0"/>
                          <a:cs typeface="Times New Roman" panose="02020603050405020304" pitchFamily="18" charset="0"/>
                        </a:rPr>
                        <a:t>4</a:t>
                      </a:r>
                      <a:endParaRPr lang="ru-RU" sz="1600" b="0" dirty="0">
                        <a:latin typeface="Times New Roman" panose="02020603050405020304" pitchFamily="18" charset="0"/>
                        <a:cs typeface="Times New Roman" panose="02020603050405020304" pitchFamily="18" charset="0"/>
                      </a:endParaRPr>
                    </a:p>
                  </a:txBody>
                  <a:tcPr/>
                </a:tc>
              </a:tr>
              <a:tr h="223798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Средний дошкольный возраст</a:t>
                      </a:r>
                    </a:p>
                    <a:p>
                      <a:endParaRPr lang="ru-RU" dirty="0"/>
                    </a:p>
                  </a:txBody>
                  <a:tcPr/>
                </a:tc>
                <a:tc>
                  <a:txBody>
                    <a:bodyPr/>
                    <a:lstStyle/>
                    <a:p>
                      <a:r>
                        <a:rPr lang="ru-RU" sz="1600" dirty="0" smtClean="0">
                          <a:latin typeface="Times New Roman" panose="02020603050405020304" pitchFamily="18" charset="0"/>
                          <a:cs typeface="Times New Roman" panose="02020603050405020304" pitchFamily="18" charset="0"/>
                        </a:rPr>
                        <a:t>Трудности в б. группой. Некоторые дети по-прежнему наступают на всю ступню.</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Приучать бегать легко, естественно размахивая</a:t>
                      </a:r>
                      <a:r>
                        <a:rPr lang="ru-RU" sz="1600" baseline="0" dirty="0" smtClean="0">
                          <a:latin typeface="Times New Roman" panose="02020603050405020304" pitchFamily="18" charset="0"/>
                          <a:cs typeface="Times New Roman" panose="02020603050405020304" pitchFamily="18" charset="0"/>
                        </a:rPr>
                        <a:t> руками. Учить бегать в определённом направлении.</a:t>
                      </a:r>
                    </a:p>
                    <a:p>
                      <a:pPr algn="just"/>
                      <a:r>
                        <a:rPr lang="ru-RU" sz="1600" baseline="0" dirty="0" smtClean="0">
                          <a:latin typeface="Times New Roman" panose="02020603050405020304" pitchFamily="18" charset="0"/>
                          <a:cs typeface="Times New Roman" panose="02020603050405020304" pitchFamily="18" charset="0"/>
                        </a:rPr>
                        <a:t>Учить использовать все пространство зала или площадки.</a:t>
                      </a:r>
                    </a:p>
                    <a:p>
                      <a:pPr algn="just"/>
                      <a:r>
                        <a:rPr lang="ru-RU" sz="1600" baseline="0" dirty="0" smtClean="0">
                          <a:latin typeface="Times New Roman" panose="02020603050405020304" pitchFamily="18" charset="0"/>
                          <a:cs typeface="Times New Roman" panose="02020603050405020304" pitchFamily="18" charset="0"/>
                        </a:rPr>
                        <a:t>Упражнять в б. с остановками на сигнал, с поворотом.</a:t>
                      </a:r>
                      <a:endParaRPr lang="ru-RU" sz="1600" dirty="0" smtClean="0">
                        <a:latin typeface="Times New Roman" panose="02020603050405020304" pitchFamily="18" charset="0"/>
                        <a:cs typeface="Times New Roman" panose="02020603050405020304" pitchFamily="18"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ru-RU" sz="1600" baseline="0" dirty="0" smtClean="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Особое внимание обращать на естественность, лёгкость</a:t>
                      </a:r>
                      <a:r>
                        <a:rPr lang="ru-RU" sz="1600" baseline="0" dirty="0" smtClean="0">
                          <a:latin typeface="Times New Roman" panose="02020603050405020304" pitchFamily="18" charset="0"/>
                          <a:cs typeface="Times New Roman" panose="02020603050405020304" pitchFamily="18" charset="0"/>
                        </a:rPr>
                        <a:t> б., эластичное отталкивание, эластичную постановку стопы, умение выполнять разные виды б. По мере освоения б. повышаются требования к его технике.</a:t>
                      </a:r>
                      <a:endParaRPr lang="ru-RU" sz="1600" dirty="0">
                        <a:latin typeface="Times New Roman" panose="02020603050405020304" pitchFamily="18" charset="0"/>
                        <a:cs typeface="Times New Roman" panose="02020603050405020304" pitchFamily="18" charset="0"/>
                      </a:endParaRPr>
                    </a:p>
                  </a:txBody>
                  <a:tcPr/>
                </a:tc>
              </a:tr>
              <a:tr h="41085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Старший дошкольный возраст</a:t>
                      </a:r>
                    </a:p>
                    <a:p>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Сравнительно высокий уровень координации движений, что даёт возможность выполнять сложные упражнения.</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Воспитывать выносливость, ловкость, быстроту,</a:t>
                      </a:r>
                      <a:r>
                        <a:rPr lang="ru-RU" sz="1600" baseline="0" dirty="0" smtClean="0">
                          <a:latin typeface="Times New Roman" panose="02020603050405020304" pitchFamily="18" charset="0"/>
                          <a:cs typeface="Times New Roman" panose="02020603050405020304" pitchFamily="18" charset="0"/>
                        </a:rPr>
                        <a:t> внимание. Создавать привычку ежедневно заниматься физическими упражнениями.</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Предлагаются дополнительные задания: изменить темп или направление б., быстро остановиться</a:t>
                      </a:r>
                      <a:r>
                        <a:rPr lang="ru-RU" sz="1600" baseline="0" dirty="0" smtClean="0">
                          <a:latin typeface="Times New Roman" panose="02020603050405020304" pitchFamily="18" charset="0"/>
                          <a:cs typeface="Times New Roman" panose="02020603050405020304" pitchFamily="18" charset="0"/>
                        </a:rPr>
                        <a:t> и вновь продолжить б., обежать предметы, чередовать б. с другими видами движений – ходьбой, прыжками и др. Добиваться правильной техники выполнения б. Длительность б. составляет 2-3 мин. Увеличивается беговая дистанция. Дети соревнуются в б. на скорость (</a:t>
                      </a:r>
                      <a:r>
                        <a:rPr lang="ru-RU" sz="1600" dirty="0" smtClean="0">
                          <a:latin typeface="Times New Roman" panose="02020603050405020304" pitchFamily="18" charset="0"/>
                          <a:cs typeface="Times New Roman" panose="02020603050405020304" pitchFamily="18" charset="0"/>
                        </a:rPr>
                        <a:t>20-30 м).  Более продолжительным становится б. в медленном темпе (1,5-2 мин)</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80062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53036" y="1"/>
            <a:ext cx="10400763" cy="566669"/>
          </a:xfrm>
        </p:spPr>
        <p:txBody>
          <a:bodyPr>
            <a:normAutofit/>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II </a:t>
            </a:r>
            <a:r>
              <a:rPr lang="ru-RU" sz="2400" dirty="0" smtClean="0">
                <a:solidFill>
                  <a:srgbClr val="FF0000"/>
                </a:solidFill>
                <a:latin typeface="Times New Roman" panose="02020603050405020304" pitchFamily="18" charset="0"/>
                <a:cs typeface="Times New Roman" panose="02020603050405020304" pitchFamily="18" charset="0"/>
              </a:rPr>
              <a:t>мл.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idx="1"/>
          </p:nvPr>
        </p:nvSpPr>
        <p:spPr>
          <a:xfrm>
            <a:off x="412124" y="566670"/>
            <a:ext cx="11449318" cy="5610293"/>
          </a:xfrm>
        </p:spPr>
        <p:txBody>
          <a:bodyPr>
            <a:normAutofit fontScale="92500" lnSpcReduction="1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На 4-м г. жизни все дети уже умеют бегать. Они бегают с большим желанием. Несмотря на то что опыт в б. у детей в этом возрасте меньше, чем в х., наблюдается хорошее согласование движений рук и ног. Но в целом б. ребёнка неэкономен движения рук неэнергичны. Типично наличие добавочных движений, боковых раскачиваний, широкого разведения рук, напряженности плечевого пояса.</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Б. неравномерен. Малыш бегает мелким, семенящим шагом на полусогнутых в коленях ногах, слабо отталкивается. Этим обусловлены и слабовыраженная фаза полёта, и небольшая скорость б.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Б. зачастую непрямолинеен, недостаточно ловок. Во время б. они нередко наталкиваются на предметы и друг на друга. Малыш не умеет еще согласовывать свои действия с действиями других детей, произвольно или по заданию менять скорость.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Эти умения у детей воспитывают постепенно. Главной задачей остается воспитание умений согласовывать друг с другом свои действия, не сталкиваться во время встречного б., не наталкиваться на предметы, обегать их.</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Во  </a:t>
            </a:r>
            <a:r>
              <a:rPr lang="en-US" sz="2400" dirty="0" smtClean="0">
                <a:solidFill>
                  <a:srgbClr val="00B0F0"/>
                </a:solidFill>
                <a:latin typeface="Times New Roman" panose="02020603050405020304" pitchFamily="18" charset="0"/>
                <a:cs typeface="Times New Roman" panose="02020603050405020304" pitchFamily="18" charset="0"/>
              </a:rPr>
              <a:t>II </a:t>
            </a:r>
            <a:r>
              <a:rPr lang="ru-RU" sz="2400" dirty="0" smtClean="0">
                <a:solidFill>
                  <a:srgbClr val="00B0F0"/>
                </a:solidFill>
                <a:latin typeface="Times New Roman" panose="02020603050405020304" pitchFamily="18" charset="0"/>
                <a:cs typeface="Times New Roman" panose="02020603050405020304" pitchFamily="18" charset="0"/>
              </a:rPr>
              <a:t>мл. группе детям уже даются задания пробежать как можно быстрее. Быстрый б. вводится и в подвижных играх. </a:t>
            </a:r>
            <a:r>
              <a:rPr lang="ru-RU" sz="2400" dirty="0">
                <a:solidFill>
                  <a:srgbClr val="00B0F0"/>
                </a:solidFill>
                <a:latin typeface="Times New Roman" panose="02020603050405020304" pitchFamily="18" charset="0"/>
                <a:cs typeface="Times New Roman" panose="02020603050405020304" pitchFamily="18" charset="0"/>
              </a:rPr>
              <a:t>Д</a:t>
            </a:r>
            <a:r>
              <a:rPr lang="ru-RU" sz="2400" dirty="0" smtClean="0">
                <a:solidFill>
                  <a:srgbClr val="00B0F0"/>
                </a:solidFill>
                <a:latin typeface="Times New Roman" panose="02020603050405020304" pitchFamily="18" charset="0"/>
                <a:cs typeface="Times New Roman" panose="02020603050405020304" pitchFamily="18" charset="0"/>
              </a:rPr>
              <a:t>истанцию для него постепенно увеличивают до 10-20 м.</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229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365126"/>
            <a:ext cx="10515600" cy="510638"/>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Средняя гр</a:t>
            </a:r>
            <a:r>
              <a:rPr lang="ru-RU" sz="2400" dirty="0" smtClean="0">
                <a:solidFill>
                  <a:srgbClr val="00B0F0"/>
                </a:solidFill>
                <a:latin typeface="Times New Roman" panose="02020603050405020304" pitchFamily="18" charset="0"/>
                <a:cs typeface="Times New Roman" panose="02020603050405020304" pitchFamily="18" charset="0"/>
              </a:rPr>
              <a:t>.</a:t>
            </a:r>
            <a:endParaRPr lang="ru-RU" sz="2400" dirty="0">
              <a:solidFill>
                <a:srgbClr val="00B0F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idx="1"/>
          </p:nvPr>
        </p:nvSpPr>
        <p:spPr>
          <a:xfrm>
            <a:off x="605307" y="785612"/>
            <a:ext cx="11230378" cy="5391352"/>
          </a:xfrm>
        </p:spPr>
        <p:txBody>
          <a:bodyPr>
            <a:normAutofit/>
          </a:bodyPr>
          <a:lstStyle/>
          <a:p>
            <a:pPr marL="0" indent="0" algn="just">
              <a:buNone/>
            </a:pPr>
            <a:r>
              <a:rPr lang="ru-RU" sz="2000" dirty="0" smtClean="0">
                <a:solidFill>
                  <a:srgbClr val="00B0F0"/>
                </a:solidFill>
                <a:latin typeface="Times New Roman" panose="02020603050405020304" pitchFamily="18" charset="0"/>
                <a:cs typeface="Times New Roman" panose="02020603050405020304" pitchFamily="18" charset="0"/>
              </a:rPr>
              <a:t>У подавляющего большинства устанавливается хорошая координация движений в б. Появляется и ритмичность. Становится возможным сочетание и чередование б. с другими видами движений. </a:t>
            </a:r>
          </a:p>
          <a:p>
            <a:pPr marL="0" indent="0" algn="just">
              <a:buNone/>
            </a:pPr>
            <a:r>
              <a:rPr lang="ru-RU" sz="2000" dirty="0" smtClean="0">
                <a:solidFill>
                  <a:srgbClr val="00B0F0"/>
                </a:solidFill>
                <a:latin typeface="Times New Roman" panose="02020603050405020304" pitchFamily="18" charset="0"/>
                <a:cs typeface="Times New Roman" panose="02020603050405020304" pitchFamily="18" charset="0"/>
              </a:rPr>
              <a:t>Но все-таки далеко не все элементы техники б. достаточно хорошо выражены и правильны, так, например, отмечается чрезмерный наклон корпуса и голова вперед. Плечевой пояс и руки зачастую очень напряжены. Движения рук малоактивны и не помогают стремительности б. Шаг остается коротким, неравномерным, ноги слабо выносятся вперед. Сохраняется параллельная постановка стоп с перекатом с пятки на носок. В результате недостаточной гибкости стопы и малой силы мускулатуры ног отталкивание в б. несильное, полет небольшой, скорость невысокая. </a:t>
            </a:r>
          </a:p>
          <a:p>
            <a:pPr marL="0" indent="0" algn="just">
              <a:buNone/>
            </a:pPr>
            <a:r>
              <a:rPr lang="ru-RU" sz="2000" dirty="0" smtClean="0">
                <a:solidFill>
                  <a:srgbClr val="00B0F0"/>
                </a:solidFill>
                <a:latin typeface="Times New Roman" panose="02020603050405020304" pitchFamily="18" charset="0"/>
                <a:cs typeface="Times New Roman" panose="02020603050405020304" pitchFamily="18" charset="0"/>
              </a:rPr>
              <a:t>Главное  в средней группе – выработка таких качеств б., как естественность и непринужденность, легкость; умение бегать медленно и быстро. </a:t>
            </a:r>
          </a:p>
          <a:p>
            <a:pPr marL="0" indent="0" algn="just">
              <a:buNone/>
            </a:pPr>
            <a:r>
              <a:rPr lang="ru-RU" sz="2000" dirty="0" smtClean="0">
                <a:solidFill>
                  <a:srgbClr val="00B0F0"/>
                </a:solidFill>
                <a:latin typeface="Times New Roman" panose="02020603050405020304" pitchFamily="18" charset="0"/>
                <a:cs typeface="Times New Roman" panose="02020603050405020304" pitchFamily="18" charset="0"/>
              </a:rPr>
              <a:t>Дети упражняются в б., выполняя задания на совершенствование умения ориентироваться в пространстве (менять на б. направление, обегать предметы и др.), привыкая сочетать свои движения и темп б. с бегущим рядом (не отставать от своей пары и не обгонять ее и т.п.). Все дети должны уметь вести колонну в б.</a:t>
            </a:r>
            <a:endParaRPr lang="ru-RU" sz="20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882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63778731"/>
              </p:ext>
            </p:extLst>
          </p:nvPr>
        </p:nvGraphicFramePr>
        <p:xfrm>
          <a:off x="296214" y="735597"/>
          <a:ext cx="11436445" cy="6335870"/>
        </p:xfrm>
        <a:graphic>
          <a:graphicData uri="http://schemas.openxmlformats.org/drawingml/2006/table">
            <a:tbl>
              <a:tblPr firstRow="1" bandRow="1">
                <a:tableStyleId>{616DA210-FB5B-4158-B5E0-FEB733F419BA}</a:tableStyleId>
              </a:tblPr>
              <a:tblGrid>
                <a:gridCol w="3838379"/>
                <a:gridCol w="3799033"/>
                <a:gridCol w="3799033"/>
              </a:tblGrid>
              <a:tr h="454242">
                <a:tc>
                  <a:txBody>
                    <a:bodyPr/>
                    <a:lstStyle/>
                    <a:p>
                      <a:r>
                        <a:rPr lang="ru-RU" sz="1200" dirty="0" smtClean="0"/>
                        <a:t> Младший</a:t>
                      </a:r>
                      <a:r>
                        <a:rPr lang="ru-RU" sz="1200" baseline="0" dirty="0" smtClean="0"/>
                        <a:t> дошкольный возраст</a:t>
                      </a:r>
                      <a:endParaRPr lang="ru-RU"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Средний </a:t>
                      </a:r>
                      <a:r>
                        <a:rPr lang="ru-RU" sz="1200" baseline="0" dirty="0" smtClean="0"/>
                        <a:t>дошкольный возраст</a:t>
                      </a:r>
                      <a:endParaRPr lang="ru-RU" sz="1200" dirty="0" smtClean="0"/>
                    </a:p>
                    <a:p>
                      <a:endParaRPr lang="ru-RU"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Старший </a:t>
                      </a:r>
                      <a:r>
                        <a:rPr lang="ru-RU" sz="1200" baseline="0" dirty="0" smtClean="0"/>
                        <a:t>дошкольный возраст</a:t>
                      </a:r>
                      <a:endParaRPr lang="ru-RU" sz="1200" dirty="0" smtClean="0"/>
                    </a:p>
                    <a:p>
                      <a:endParaRPr lang="ru-RU" sz="1200" dirty="0"/>
                    </a:p>
                  </a:txBody>
                  <a:tcPr/>
                </a:tc>
              </a:tr>
              <a:tr h="407638">
                <a:tc>
                  <a:txBody>
                    <a:bodyPr/>
                    <a:lstStyle/>
                    <a:p>
                      <a:r>
                        <a:rPr lang="ru-RU" sz="1200" dirty="0" smtClean="0"/>
                        <a:t>Х. обычная в колонне</a:t>
                      </a:r>
                      <a:endParaRPr lang="ru-RU" sz="1200" dirty="0"/>
                    </a:p>
                  </a:txBody>
                  <a:tcPr/>
                </a:tc>
                <a:tc>
                  <a:txBody>
                    <a:bodyPr/>
                    <a:lstStyle/>
                    <a:p>
                      <a:r>
                        <a:rPr lang="ru-RU" sz="1200" dirty="0" smtClean="0"/>
                        <a:t>Х.  в колонне со сменой ведущего, темпа</a:t>
                      </a:r>
                      <a:endParaRPr lang="ru-RU" sz="1200" dirty="0"/>
                    </a:p>
                  </a:txBody>
                  <a:tcPr/>
                </a:tc>
                <a:tc>
                  <a:txBody>
                    <a:bodyPr/>
                    <a:lstStyle/>
                    <a:p>
                      <a:r>
                        <a:rPr lang="ru-RU" sz="1200" dirty="0" smtClean="0"/>
                        <a:t>Х. на носках,  на</a:t>
                      </a:r>
                      <a:r>
                        <a:rPr lang="ru-RU" sz="1200" baseline="0" dirty="0" smtClean="0"/>
                        <a:t> пят</a:t>
                      </a:r>
                      <a:r>
                        <a:rPr lang="ru-RU" sz="1200" dirty="0" smtClean="0"/>
                        <a:t>ках, на внешней стороне стопы</a:t>
                      </a:r>
                    </a:p>
                  </a:txBody>
                  <a:tcPr/>
                </a:tc>
              </a:tr>
              <a:tr h="407638">
                <a:tc>
                  <a:txBody>
                    <a:bodyPr/>
                    <a:lstStyle/>
                    <a:p>
                      <a:r>
                        <a:rPr lang="ru-RU" sz="1200" dirty="0" smtClean="0"/>
                        <a:t>Х. шеренгой с одной</a:t>
                      </a:r>
                      <a:r>
                        <a:rPr lang="ru-RU" sz="1200" baseline="0" dirty="0" smtClean="0"/>
                        <a:t> </a:t>
                      </a:r>
                      <a:r>
                        <a:rPr lang="ru-RU" sz="1200" dirty="0" smtClean="0"/>
                        <a:t>стороны площадки на другую</a:t>
                      </a:r>
                      <a:endParaRPr lang="ru-RU" sz="1200" dirty="0"/>
                    </a:p>
                  </a:txBody>
                  <a:tcPr/>
                </a:tc>
                <a:tc>
                  <a:txBody>
                    <a:bodyPr/>
                    <a:lstStyle/>
                    <a:p>
                      <a:r>
                        <a:rPr lang="ru-RU" sz="1200" dirty="0" smtClean="0"/>
                        <a:t>Х. в разных направлениях</a:t>
                      </a:r>
                      <a:endParaRPr lang="ru-RU" sz="1200" dirty="0"/>
                    </a:p>
                  </a:txBody>
                  <a:tcPr/>
                </a:tc>
                <a:tc>
                  <a:txBody>
                    <a:bodyPr/>
                    <a:lstStyle/>
                    <a:p>
                      <a:r>
                        <a:rPr lang="ru-RU" sz="1200" dirty="0" smtClean="0"/>
                        <a:t>Х. широким шагом</a:t>
                      </a:r>
                      <a:endParaRPr lang="ru-RU" sz="1200" dirty="0"/>
                    </a:p>
                  </a:txBody>
                  <a:tcPr/>
                </a:tc>
              </a:tr>
              <a:tr h="272545">
                <a:tc>
                  <a:txBody>
                    <a:bodyPr/>
                    <a:lstStyle/>
                    <a:p>
                      <a:r>
                        <a:rPr lang="ru-RU" sz="1200" dirty="0" smtClean="0"/>
                        <a:t>Х. на носках</a:t>
                      </a:r>
                      <a:endParaRPr lang="ru-RU" sz="1200" dirty="0"/>
                    </a:p>
                  </a:txBody>
                  <a:tcPr/>
                </a:tc>
                <a:tc>
                  <a:txBody>
                    <a:bodyPr/>
                    <a:lstStyle/>
                    <a:p>
                      <a:r>
                        <a:rPr lang="ru-RU" sz="1200" dirty="0" smtClean="0"/>
                        <a:t>Х. на пятках</a:t>
                      </a:r>
                      <a:endParaRPr lang="ru-RU" sz="1200" dirty="0"/>
                    </a:p>
                  </a:txBody>
                  <a:tcPr/>
                </a:tc>
                <a:tc>
                  <a:txBody>
                    <a:bodyPr/>
                    <a:lstStyle/>
                    <a:p>
                      <a:r>
                        <a:rPr lang="ru-RU" sz="1200" dirty="0" smtClean="0"/>
                        <a:t>Х. в приседе и </a:t>
                      </a:r>
                      <a:r>
                        <a:rPr lang="ru-RU" sz="1200" dirty="0" err="1" smtClean="0"/>
                        <a:t>полуприседе</a:t>
                      </a:r>
                      <a:endParaRPr lang="ru-RU" sz="1200" dirty="0"/>
                    </a:p>
                  </a:txBody>
                  <a:tcPr/>
                </a:tc>
              </a:tr>
              <a:tr h="454242">
                <a:tc>
                  <a:txBody>
                    <a:bodyPr/>
                    <a:lstStyle/>
                    <a:p>
                      <a:r>
                        <a:rPr lang="ru-RU" sz="1200" dirty="0" smtClean="0"/>
                        <a:t>Х. с высоким подниманием колен</a:t>
                      </a:r>
                      <a:endParaRPr lang="ru-RU" sz="1200" dirty="0"/>
                    </a:p>
                  </a:txBody>
                  <a:tcPr/>
                </a:tc>
                <a:tc>
                  <a:txBody>
                    <a:bodyPr/>
                    <a:lstStyle/>
                    <a:p>
                      <a:r>
                        <a:rPr lang="ru-RU" sz="1200" dirty="0" smtClean="0"/>
                        <a:t>Х. на</a:t>
                      </a:r>
                      <a:r>
                        <a:rPr lang="ru-RU" sz="1200" baseline="0" dirty="0" smtClean="0"/>
                        <a:t> внешней стороне стопы</a:t>
                      </a:r>
                      <a:endParaRPr lang="ru-RU" sz="1200" dirty="0"/>
                    </a:p>
                  </a:txBody>
                  <a:tcPr/>
                </a:tc>
                <a:tc>
                  <a:txBody>
                    <a:bodyPr/>
                    <a:lstStyle/>
                    <a:p>
                      <a:r>
                        <a:rPr lang="ru-RU" sz="1200" dirty="0" smtClean="0"/>
                        <a:t>Х. со сменой положения рук</a:t>
                      </a:r>
                      <a:r>
                        <a:rPr lang="ru-RU" sz="1200" baseline="0" dirty="0" smtClean="0"/>
                        <a:t> – вперёд, вверх, с хлопками</a:t>
                      </a:r>
                      <a:endParaRPr lang="ru-RU" sz="1200" dirty="0"/>
                    </a:p>
                  </a:txBody>
                  <a:tcPr/>
                </a:tc>
              </a:tr>
              <a:tr h="272545">
                <a:tc>
                  <a:txBody>
                    <a:bodyPr/>
                    <a:lstStyle/>
                    <a:p>
                      <a:r>
                        <a:rPr lang="ru-RU" sz="1200" dirty="0" smtClean="0"/>
                        <a:t>Х. с выполнением задания</a:t>
                      </a:r>
                    </a:p>
                  </a:txBody>
                  <a:tcPr/>
                </a:tc>
                <a:tc>
                  <a:txBody>
                    <a:bodyPr/>
                    <a:lstStyle/>
                    <a:p>
                      <a:r>
                        <a:rPr lang="ru-RU" sz="1200" dirty="0" smtClean="0"/>
                        <a:t>Х. мелким и</a:t>
                      </a:r>
                      <a:r>
                        <a:rPr lang="ru-RU" sz="1200" baseline="0" dirty="0" smtClean="0"/>
                        <a:t> широким шагом</a:t>
                      </a:r>
                      <a:endParaRPr lang="ru-RU" sz="1200" dirty="0" smtClean="0"/>
                    </a:p>
                  </a:txBody>
                  <a:tcPr/>
                </a:tc>
                <a:tc>
                  <a:txBody>
                    <a:bodyPr/>
                    <a:lstStyle/>
                    <a:p>
                      <a:r>
                        <a:rPr lang="ru-RU" sz="1200" dirty="0" smtClean="0"/>
                        <a:t>Х. </a:t>
                      </a:r>
                      <a:r>
                        <a:rPr lang="ru-RU" sz="1200" dirty="0" err="1" smtClean="0"/>
                        <a:t>скрестным</a:t>
                      </a:r>
                      <a:r>
                        <a:rPr lang="ru-RU" sz="1200" dirty="0" smtClean="0"/>
                        <a:t> шагом</a:t>
                      </a:r>
                      <a:endParaRPr lang="ru-RU" sz="1200" dirty="0"/>
                    </a:p>
                  </a:txBody>
                  <a:tcPr/>
                </a:tc>
              </a:tr>
              <a:tr h="272545">
                <a:tc>
                  <a:txBody>
                    <a:bodyPr/>
                    <a:lstStyle/>
                    <a:p>
                      <a:r>
                        <a:rPr lang="ru-RU" sz="1200" dirty="0" smtClean="0"/>
                        <a:t>Х. «змейкой»</a:t>
                      </a:r>
                      <a:endParaRPr lang="ru-RU" sz="1200" dirty="0"/>
                    </a:p>
                  </a:txBody>
                  <a:tcPr/>
                </a:tc>
                <a:tc>
                  <a:txBody>
                    <a:bodyPr/>
                    <a:lstStyle/>
                    <a:p>
                      <a:r>
                        <a:rPr lang="ru-RU" sz="1200" dirty="0" smtClean="0"/>
                        <a:t>Х. с</a:t>
                      </a:r>
                      <a:r>
                        <a:rPr lang="ru-RU" sz="1200" baseline="0" dirty="0" smtClean="0"/>
                        <a:t> разными положениями рук</a:t>
                      </a:r>
                      <a:endParaRPr lang="ru-RU" sz="1200" dirty="0"/>
                    </a:p>
                  </a:txBody>
                  <a:tcPr/>
                </a:tc>
                <a:tc>
                  <a:txBody>
                    <a:bodyPr/>
                    <a:lstStyle/>
                    <a:p>
                      <a:r>
                        <a:rPr lang="ru-RU" sz="1200" dirty="0" smtClean="0"/>
                        <a:t>Х. выпадами</a:t>
                      </a:r>
                      <a:endParaRPr lang="ru-RU" sz="1200" dirty="0"/>
                    </a:p>
                  </a:txBody>
                  <a:tcPr/>
                </a:tc>
              </a:tr>
              <a:tr h="407638">
                <a:tc>
                  <a:txBody>
                    <a:bodyPr/>
                    <a:lstStyle/>
                    <a:p>
                      <a:r>
                        <a:rPr lang="ru-RU" sz="1200" dirty="0" smtClean="0"/>
                        <a:t>Х. приставным шагом вперёд</a:t>
                      </a:r>
                      <a:endParaRPr lang="ru-RU" sz="1200" dirty="0"/>
                    </a:p>
                  </a:txBody>
                  <a:tcPr/>
                </a:tc>
                <a:tc>
                  <a:txBody>
                    <a:bodyPr/>
                    <a:lstStyle/>
                    <a:p>
                      <a:r>
                        <a:rPr lang="ru-RU" sz="1200" dirty="0" smtClean="0"/>
                        <a:t>Х. по кругу с переменой направления</a:t>
                      </a:r>
                      <a:endParaRPr lang="ru-RU" sz="1200" dirty="0"/>
                    </a:p>
                  </a:txBody>
                  <a:tcPr/>
                </a:tc>
                <a:tc>
                  <a:txBody>
                    <a:bodyPr/>
                    <a:lstStyle/>
                    <a:p>
                      <a:r>
                        <a:rPr lang="ru-RU" sz="1200" dirty="0" smtClean="0"/>
                        <a:t>Х. спиной вперёд</a:t>
                      </a:r>
                      <a:endParaRPr lang="ru-RU" sz="1200" dirty="0"/>
                    </a:p>
                  </a:txBody>
                  <a:tcPr/>
                </a:tc>
              </a:tr>
              <a:tr h="407638">
                <a:tc>
                  <a:txBody>
                    <a:bodyPr/>
                    <a:lstStyle/>
                    <a:p>
                      <a:r>
                        <a:rPr lang="ru-RU" sz="1200" dirty="0" smtClean="0"/>
                        <a:t>Приставные шаги вперёд и назад</a:t>
                      </a:r>
                      <a:endParaRPr lang="ru-RU" sz="1200" dirty="0"/>
                    </a:p>
                  </a:txBody>
                  <a:tcPr/>
                </a:tc>
                <a:tc>
                  <a:txBody>
                    <a:bodyPr/>
                    <a:lstStyle/>
                    <a:p>
                      <a:r>
                        <a:rPr lang="ru-RU" sz="1200" dirty="0" smtClean="0"/>
                        <a:t>Х. приставным шагом в сторону, вперёд, назад</a:t>
                      </a:r>
                      <a:endParaRPr lang="ru-RU" sz="1200" dirty="0"/>
                    </a:p>
                  </a:txBody>
                  <a:tcPr/>
                </a:tc>
                <a:tc>
                  <a:txBody>
                    <a:bodyPr/>
                    <a:lstStyle/>
                    <a:p>
                      <a:r>
                        <a:rPr lang="ru-RU" sz="1200" dirty="0" smtClean="0"/>
                        <a:t>Х. перекатом с пятки на носок</a:t>
                      </a:r>
                      <a:endParaRPr lang="ru-RU" sz="1200" dirty="0"/>
                    </a:p>
                  </a:txBody>
                  <a:tcPr/>
                </a:tc>
              </a:tr>
              <a:tr h="407638">
                <a:tc>
                  <a:txBody>
                    <a:bodyPr/>
                    <a:lstStyle/>
                    <a:p>
                      <a:r>
                        <a:rPr lang="ru-RU" sz="1200" dirty="0" smtClean="0"/>
                        <a:t>Х. в горку и с горки</a:t>
                      </a:r>
                      <a:endParaRPr lang="ru-RU" sz="1200" dirty="0"/>
                    </a:p>
                  </a:txBody>
                  <a:tcPr/>
                </a:tc>
                <a:tc>
                  <a:txBody>
                    <a:bodyPr/>
                    <a:lstStyle/>
                    <a:p>
                      <a:r>
                        <a:rPr lang="ru-RU" sz="1200" dirty="0" smtClean="0"/>
                        <a:t>Х. в чередовании с другими движениями</a:t>
                      </a:r>
                      <a:endParaRPr lang="ru-RU" sz="1200" dirty="0"/>
                    </a:p>
                  </a:txBody>
                  <a:tcPr/>
                </a:tc>
                <a:tc>
                  <a:txBody>
                    <a:bodyPr/>
                    <a:lstStyle/>
                    <a:p>
                      <a:r>
                        <a:rPr lang="ru-RU" sz="1200" dirty="0" smtClean="0"/>
                        <a:t>Х. гимнастическим шагом</a:t>
                      </a:r>
                      <a:endParaRPr lang="ru-RU" sz="1200" dirty="0"/>
                    </a:p>
                  </a:txBody>
                  <a:tcPr/>
                </a:tc>
              </a:tr>
              <a:tr h="4542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Х. в разных направлениях</a:t>
                      </a:r>
                    </a:p>
                  </a:txBody>
                  <a:tcPr/>
                </a:tc>
                <a:tc>
                  <a:txBody>
                    <a:bodyPr/>
                    <a:lstStyle/>
                    <a:p>
                      <a:endParaRPr lang="ru-RU" sz="12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Х. «змейкой»</a:t>
                      </a:r>
                    </a:p>
                    <a:p>
                      <a:endParaRPr lang="ru-RU" sz="1200" dirty="0"/>
                    </a:p>
                  </a:txBody>
                  <a:tcPr/>
                </a:tc>
              </a:tr>
              <a:tr h="454242">
                <a:tc>
                  <a:txBody>
                    <a:bodyPr/>
                    <a:lstStyle/>
                    <a:p>
                      <a:r>
                        <a:rPr lang="ru-RU" sz="1200" dirty="0" smtClean="0"/>
                        <a:t>Х. между предметами</a:t>
                      </a:r>
                      <a:endParaRPr lang="ru-RU" sz="1200" dirty="0"/>
                    </a:p>
                  </a:txBody>
                  <a:tcPr/>
                </a:tc>
                <a:tc>
                  <a:txBody>
                    <a:bodyPr/>
                    <a:lstStyle/>
                    <a:p>
                      <a:endParaRPr lang="ru-RU" sz="120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smtClean="0"/>
                        <a:t>Х. в разных построениях</a:t>
                      </a:r>
                    </a:p>
                    <a:p>
                      <a:endParaRPr lang="ru-RU" sz="1200" dirty="0"/>
                    </a:p>
                  </a:txBody>
                  <a:tcPr/>
                </a:tc>
              </a:tr>
              <a:tr h="407638">
                <a:tc>
                  <a:txBody>
                    <a:bodyPr/>
                    <a:lstStyle/>
                    <a:p>
                      <a:endParaRPr lang="ru-RU" sz="1200"/>
                    </a:p>
                  </a:txBody>
                  <a:tcPr/>
                </a:tc>
                <a:tc>
                  <a:txBody>
                    <a:bodyPr/>
                    <a:lstStyle/>
                    <a:p>
                      <a:endParaRPr lang="ru-RU" sz="1200"/>
                    </a:p>
                  </a:txBody>
                  <a:tcPr/>
                </a:tc>
                <a:tc>
                  <a:txBody>
                    <a:bodyPr/>
                    <a:lstStyle/>
                    <a:p>
                      <a:r>
                        <a:rPr lang="ru-RU" sz="1200" dirty="0" smtClean="0"/>
                        <a:t>Х. в чередовании с другими движениями</a:t>
                      </a:r>
                      <a:endParaRPr lang="ru-RU" sz="1200" dirty="0"/>
                    </a:p>
                  </a:txBody>
                  <a:tcPr/>
                </a:tc>
              </a:tr>
              <a:tr h="363393">
                <a:tc>
                  <a:txBody>
                    <a:bodyPr/>
                    <a:lstStyle/>
                    <a:p>
                      <a:endParaRPr lang="ru-RU"/>
                    </a:p>
                  </a:txBody>
                  <a:tcPr/>
                </a:tc>
                <a:tc>
                  <a:txBody>
                    <a:bodyPr/>
                    <a:lstStyle/>
                    <a:p>
                      <a:endParaRPr lang="ru-RU"/>
                    </a:p>
                  </a:txBody>
                  <a:tcPr/>
                </a:tc>
                <a:tc>
                  <a:txBody>
                    <a:bodyPr/>
                    <a:lstStyle/>
                    <a:p>
                      <a:r>
                        <a:rPr lang="ru-RU" sz="1200" dirty="0" smtClean="0"/>
                        <a:t>Х. с преодолением препятствий</a:t>
                      </a:r>
                      <a:endParaRPr lang="ru-RU" sz="1200" dirty="0"/>
                    </a:p>
                  </a:txBody>
                  <a:tcPr/>
                </a:tc>
              </a:tr>
              <a:tr h="363393">
                <a:tc>
                  <a:txBody>
                    <a:bodyPr/>
                    <a:lstStyle/>
                    <a:p>
                      <a:endParaRPr lang="ru-RU"/>
                    </a:p>
                  </a:txBody>
                  <a:tcPr/>
                </a:tc>
                <a:tc>
                  <a:txBody>
                    <a:bodyPr/>
                    <a:lstStyle/>
                    <a:p>
                      <a:endParaRPr lang="ru-RU"/>
                    </a:p>
                  </a:txBody>
                  <a:tcPr/>
                </a:tc>
                <a:tc>
                  <a:txBody>
                    <a:bodyPr/>
                    <a:lstStyle/>
                    <a:p>
                      <a:r>
                        <a:rPr lang="ru-RU" sz="1200" dirty="0" smtClean="0"/>
                        <a:t>Х. с закрытыми глазами</a:t>
                      </a:r>
                      <a:endParaRPr lang="ru-RU" sz="1200" dirty="0"/>
                    </a:p>
                  </a:txBody>
                  <a:tcPr/>
                </a:tc>
              </a:tr>
              <a:tr h="363393">
                <a:tc>
                  <a:txBody>
                    <a:bodyPr/>
                    <a:lstStyle/>
                    <a:p>
                      <a:endParaRPr lang="ru-RU"/>
                    </a:p>
                  </a:txBody>
                  <a:tcPr/>
                </a:tc>
                <a:tc>
                  <a:txBody>
                    <a:bodyPr/>
                    <a:lstStyle/>
                    <a:p>
                      <a:endParaRPr lang="ru-RU"/>
                    </a:p>
                  </a:txBody>
                  <a:tcPr/>
                </a:tc>
                <a:tc>
                  <a:txBody>
                    <a:bodyPr/>
                    <a:lstStyle/>
                    <a:p>
                      <a:r>
                        <a:rPr lang="ru-RU" sz="1200" dirty="0" smtClean="0"/>
                        <a:t>Продолжительная х. в спокойном темпе (35-45 мин)</a:t>
                      </a:r>
                      <a:endParaRPr lang="ru-RU" sz="1200" dirty="0"/>
                    </a:p>
                  </a:txBody>
                  <a:tcPr/>
                </a:tc>
              </a:tr>
            </a:tbl>
          </a:graphicData>
        </a:graphic>
      </p:graphicFrame>
      <p:sp>
        <p:nvSpPr>
          <p:cNvPr id="6" name="Заголовок 5"/>
          <p:cNvSpPr>
            <a:spLocks noGrp="1"/>
          </p:cNvSpPr>
          <p:nvPr>
            <p:ph type="title"/>
          </p:nvPr>
        </p:nvSpPr>
        <p:spPr>
          <a:xfrm>
            <a:off x="1120462" y="128789"/>
            <a:ext cx="10233337" cy="489397"/>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Примерные упражнения в ходьбе</a:t>
            </a:r>
            <a:endParaRPr 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900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3183"/>
            <a:ext cx="10515600" cy="734097"/>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Старшая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89397" y="837127"/>
            <a:ext cx="11410682" cy="5339836"/>
          </a:xfrm>
        </p:spPr>
        <p:txBody>
          <a:bodyPr/>
          <a:lstStyle/>
          <a:p>
            <a:pPr marL="0" indent="0" algn="just">
              <a:buNone/>
            </a:pPr>
            <a:r>
              <a:rPr lang="ru-RU" sz="2400" dirty="0">
                <a:solidFill>
                  <a:srgbClr val="00B0F0"/>
                </a:solidFill>
                <a:latin typeface="Times New Roman" panose="02020603050405020304" pitchFamily="18" charset="0"/>
                <a:cs typeface="Times New Roman" panose="02020603050405020304" pitchFamily="18" charset="0"/>
              </a:rPr>
              <a:t>Отличается хорошей координацией движений, прямолинейностью, возрастающей равномерностью и стремительностью. Последнее связано с увеличением силы отталкивания и длины шага. Вместе с тем многие детали техники </a:t>
            </a:r>
            <a:r>
              <a:rPr lang="ru-RU" sz="2400" dirty="0" smtClean="0">
                <a:solidFill>
                  <a:srgbClr val="00B0F0"/>
                </a:solidFill>
                <a:latin typeface="Times New Roman" panose="02020603050405020304" pitchFamily="18" charset="0"/>
                <a:cs typeface="Times New Roman" panose="02020603050405020304" pitchFamily="18" charset="0"/>
              </a:rPr>
              <a:t>б. </a:t>
            </a:r>
            <a:r>
              <a:rPr lang="ru-RU" sz="2400" dirty="0">
                <a:solidFill>
                  <a:srgbClr val="00B0F0"/>
                </a:solidFill>
                <a:latin typeface="Times New Roman" panose="02020603050405020304" pitchFamily="18" charset="0"/>
                <a:cs typeface="Times New Roman" panose="02020603050405020304" pitchFamily="18" charset="0"/>
              </a:rPr>
              <a:t>еще не отработаны и ограничивают его экономичность и эффективность.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Отрабатывают непринужденную постановку корпуса и головы, спокойное и ровное положение плеч, активное движение рук, энергичное отталкивание и подъем бедра вверх. Специальное место отводится упражнениям на вынос голени маховой ноги вперёд, на увеличение длины шага.</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313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1673" y="154546"/>
            <a:ext cx="10362126" cy="631065"/>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Подготовительная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09093" y="785611"/>
            <a:ext cx="11565228" cy="5391352"/>
          </a:xfrm>
        </p:spPr>
        <p:txBody>
          <a:bodyPr>
            <a:normAutofit fontScale="92500" lnSpcReduction="1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Б. 7-го г. достаточно правилен и красив. Поза при б. непринужденная, голова приподнята, плечи почти не разворачиваются. Движения рук и ног хорошо согласованы. Ребенок владеет разными способами б. Беговые шаги характеризуются равномерностью, энергичностью. Б. становится сравнительно легким и стремительным. Основная задача обучения – продолжение работы над беговым шагом.</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Осваивается вынос колена и голени маховой ноги вперед и эластичная постановка опорной ноги на грунт с передней части стопы; начинается разучивание забрасывания голени маховой ноги назад перед выносом ее вперед.</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Не менее важной задачей обучения б. является разучивание активных движений рук, содействующих повышению скорости бега. Руки бегуна движутся вперед-вверх примерно до уровня груди или плеч. Кисти рук со свободно согнутыми пальцами направляются несколько внутрь. После взмаха вперед руки должны активно отводиться назад – в стороны локтями, при этом рука в локте незначительно разгибается.</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Но самыми главными задачами становятся совершенствование б. при использовании его в различных условиях, тренировка в б. на скорость и выносливость.  </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0564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8806" y="0"/>
            <a:ext cx="6761408" cy="400110"/>
          </a:xfrm>
          <a:prstGeom prst="rect">
            <a:avLst/>
          </a:prstGeom>
          <a:noFill/>
        </p:spPr>
        <p:txBody>
          <a:bodyPr wrap="square" rtlCol="0">
            <a:spAutoFit/>
          </a:bodyPr>
          <a:lstStyle/>
          <a:p>
            <a:pPr algn="ctr"/>
            <a:r>
              <a:rPr lang="ru-RU" sz="2000" b="1" dirty="0" smtClean="0">
                <a:solidFill>
                  <a:srgbClr val="FF0000"/>
                </a:solidFill>
                <a:latin typeface="Times New Roman" panose="02020603050405020304" pitchFamily="18" charset="0"/>
                <a:cs typeface="Times New Roman" panose="02020603050405020304" pitchFamily="18" charset="0"/>
              </a:rPr>
              <a:t>Методика обучения лазанию</a:t>
            </a:r>
            <a:endParaRPr lang="ru-RU"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41960423"/>
              </p:ext>
            </p:extLst>
          </p:nvPr>
        </p:nvGraphicFramePr>
        <p:xfrm>
          <a:off x="489395" y="719666"/>
          <a:ext cx="11565229" cy="6192520"/>
        </p:xfrm>
        <a:graphic>
          <a:graphicData uri="http://schemas.openxmlformats.org/drawingml/2006/table">
            <a:tbl>
              <a:tblPr firstRow="1" bandRow="1">
                <a:tableStyleId>{616DA210-FB5B-4158-B5E0-FEB733F419BA}</a:tableStyleId>
              </a:tblPr>
              <a:tblGrid>
                <a:gridCol w="1712892"/>
                <a:gridCol w="3618964"/>
                <a:gridCol w="3342066"/>
                <a:gridCol w="2891307"/>
              </a:tblGrid>
              <a:tr h="370840">
                <a:tc>
                  <a:txBody>
                    <a:bodyPr/>
                    <a:lstStyle/>
                    <a:p>
                      <a:r>
                        <a:rPr lang="ru-RU" sz="1400" dirty="0" smtClean="0">
                          <a:latin typeface="Times New Roman" panose="02020603050405020304" pitchFamily="18" charset="0"/>
                          <a:cs typeface="Times New Roman" panose="02020603050405020304" pitchFamily="18" charset="0"/>
                        </a:rPr>
                        <a:t>Возраст</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Особенности выполнения движения детьми</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Программные требования</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Педагогические требования при обучении движению</a:t>
                      </a:r>
                    </a:p>
                  </a:txBody>
                  <a:tcPr/>
                </a:tc>
              </a:tr>
              <a:tr h="370840">
                <a:tc>
                  <a:txBody>
                    <a:bodyPr/>
                    <a:lstStyle/>
                    <a:p>
                      <a:pPr algn="ctr"/>
                      <a:r>
                        <a:rPr lang="ru-RU" sz="1600" dirty="0" smtClean="0">
                          <a:latin typeface="Times New Roman" panose="02020603050405020304" pitchFamily="18" charset="0"/>
                          <a:cs typeface="Times New Roman" panose="02020603050405020304" pitchFamily="18" charset="0"/>
                        </a:rPr>
                        <a:t>1</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2</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3</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4</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Младший дошкольный возраст</a:t>
                      </a:r>
                    </a:p>
                    <a:p>
                      <a:endParaRPr lang="ru-RU" dirty="0"/>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При лазании по вертикальной лестнице дети при спуске не могут видеть, куда поставить ногу. Не освоен чередующийся шаг (две руки, две ноги на одной перекладине). Темп движения очень медленный (нет согласованности рук и ног). Дети выполняют движение с напряжением (при влезании делают сильный толчок</a:t>
                      </a:r>
                      <a:r>
                        <a:rPr lang="ru-RU" sz="1600" baseline="0" dirty="0" smtClean="0">
                          <a:latin typeface="Times New Roman" panose="02020603050405020304" pitchFamily="18" charset="0"/>
                          <a:cs typeface="Times New Roman" panose="02020603050405020304" pitchFamily="18" charset="0"/>
                        </a:rPr>
                        <a:t> ногой, резкие и широкие движения рук), боятся высоты</a:t>
                      </a:r>
                      <a:r>
                        <a:rPr lang="ru-RU" sz="1600" dirty="0" smtClean="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Воспитывать умение преодолевать препятствия разными способами.</a:t>
                      </a:r>
                    </a:p>
                    <a:p>
                      <a:pPr algn="just"/>
                      <a:r>
                        <a:rPr lang="ru-RU" sz="1600" dirty="0" smtClean="0">
                          <a:latin typeface="Times New Roman" panose="02020603050405020304" pitchFamily="18" charset="0"/>
                          <a:cs typeface="Times New Roman" panose="02020603050405020304" pitchFamily="18" charset="0"/>
                        </a:rPr>
                        <a:t>Способствовать развитию крупных групп мышц (плечевой пояс, спина, живот) и мелких (кисти рук, предплечья, голеностопные суставы);</a:t>
                      </a:r>
                      <a:r>
                        <a:rPr lang="ru-RU" sz="1600" baseline="0" dirty="0" smtClean="0">
                          <a:latin typeface="Times New Roman" panose="02020603050405020304" pitchFamily="18" charset="0"/>
                          <a:cs typeface="Times New Roman" panose="02020603050405020304" pitchFamily="18" charset="0"/>
                        </a:rPr>
                        <a:t> в</a:t>
                      </a:r>
                      <a:r>
                        <a:rPr lang="ru-RU" sz="1600" dirty="0" smtClean="0">
                          <a:latin typeface="Times New Roman" panose="02020603050405020304" pitchFamily="18" charset="0"/>
                          <a:cs typeface="Times New Roman" panose="02020603050405020304" pitchFamily="18" charset="0"/>
                        </a:rPr>
                        <a:t>оспитывать смелость, ловкость, повышать уверенность в своих силах, способствовать совершенствованию координации движений. </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Обращать внимание на координацию рук и ног, правильную осанку, чтобы дети не опускали голову. Важно ребёнку преодолеть страх. Не следует во время выполнения упражнения обращать внимание на ориентиры.</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Средний дошкольный возраст</a:t>
                      </a:r>
                    </a:p>
                    <a:p>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Дети лазают более уверенно, но не освоен чередующийся</a:t>
                      </a:r>
                      <a:r>
                        <a:rPr lang="ru-RU" sz="1600" baseline="0" dirty="0" smtClean="0">
                          <a:latin typeface="Times New Roman" panose="02020603050405020304" pitchFamily="18" charset="0"/>
                          <a:cs typeface="Times New Roman" panose="02020603050405020304" pitchFamily="18" charset="0"/>
                        </a:rPr>
                        <a:t> шаг при спуске, боятся высоты</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Способствовать развитию крупных и мелких групп мышц.</a:t>
                      </a:r>
                    </a:p>
                    <a:p>
                      <a:pPr marL="0" marR="0" indent="0" algn="l" defTabSz="457200" rtl="0" eaLnBrk="1" fontAlgn="auto" latinLnBrk="0" hangingPunct="1">
                        <a:lnSpc>
                          <a:spcPct val="100000"/>
                        </a:lnSpc>
                        <a:spcBef>
                          <a:spcPts val="0"/>
                        </a:spcBef>
                        <a:spcAft>
                          <a:spcPts val="0"/>
                        </a:spcAft>
                        <a:buClrTx/>
                        <a:buSzTx/>
                        <a:buFontTx/>
                        <a:buNone/>
                        <a:tabLst/>
                        <a:defRPr/>
                      </a:pPr>
                      <a:r>
                        <a:rPr lang="ru-RU" sz="1600" dirty="0" smtClean="0">
                          <a:latin typeface="Times New Roman" panose="02020603050405020304" pitchFamily="18" charset="0"/>
                          <a:cs typeface="Times New Roman" panose="02020603050405020304" pitchFamily="18" charset="0"/>
                        </a:rPr>
                        <a:t>Воспитывать умение преодолевать препятствия разными способами.</a:t>
                      </a:r>
                    </a:p>
                    <a:p>
                      <a:pPr marL="0" marR="0" indent="0" algn="l" defTabSz="457200" rtl="0" eaLnBrk="1" fontAlgn="auto" latinLnBrk="0" hangingPunct="1">
                        <a:lnSpc>
                          <a:spcPct val="100000"/>
                        </a:lnSpc>
                        <a:spcBef>
                          <a:spcPts val="0"/>
                        </a:spcBef>
                        <a:spcAft>
                          <a:spcPts val="0"/>
                        </a:spcAft>
                        <a:buClrTx/>
                        <a:buSzTx/>
                        <a:buFontTx/>
                        <a:buNone/>
                        <a:tabLst/>
                        <a:defRPr/>
                      </a:pPr>
                      <a:r>
                        <a:rPr lang="ru-RU" sz="1600" baseline="0" dirty="0" smtClean="0">
                          <a:latin typeface="Times New Roman" panose="02020603050405020304" pitchFamily="18" charset="0"/>
                          <a:cs typeface="Times New Roman" panose="02020603050405020304" pitchFamily="18" charset="0"/>
                        </a:rPr>
                        <a:t>В</a:t>
                      </a:r>
                      <a:r>
                        <a:rPr lang="ru-RU" sz="1600" dirty="0" smtClean="0">
                          <a:latin typeface="Times New Roman" panose="02020603050405020304" pitchFamily="18" charset="0"/>
                          <a:cs typeface="Times New Roman" panose="02020603050405020304" pitchFamily="18" charset="0"/>
                        </a:rPr>
                        <a:t>оспитывать смелость, ловкость, повышать уверенность в своих силах, способствовать совершенствованию координации движений. </a:t>
                      </a:r>
                    </a:p>
                    <a:p>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Дети, спускаясь, должны не прыгать, а доходить до последней перекладины, не пропускать перекладин</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23075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525473323"/>
              </p:ext>
            </p:extLst>
          </p:nvPr>
        </p:nvGraphicFramePr>
        <p:xfrm>
          <a:off x="515156" y="719666"/>
          <a:ext cx="11178860" cy="4236720"/>
        </p:xfrm>
        <a:graphic>
          <a:graphicData uri="http://schemas.openxmlformats.org/drawingml/2006/table">
            <a:tbl>
              <a:tblPr firstRow="1" bandRow="1">
                <a:tableStyleId>{616DA210-FB5B-4158-B5E0-FEB733F419BA}</a:tableStyleId>
              </a:tblPr>
              <a:tblGrid>
                <a:gridCol w="2086376"/>
                <a:gridCol w="3503054"/>
                <a:gridCol w="2794715"/>
                <a:gridCol w="2794715"/>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Старший дошкольный возраст</a:t>
                      </a:r>
                    </a:p>
                    <a:p>
                      <a:endParaRPr lang="ru-RU" dirty="0"/>
                    </a:p>
                  </a:txBody>
                  <a:tcPr/>
                </a:tc>
                <a:tc>
                  <a:txBody>
                    <a:bodyPr/>
                    <a:lstStyle/>
                    <a:p>
                      <a:pPr algn="just"/>
                      <a:r>
                        <a:rPr lang="ru-RU" sz="1600" b="0" dirty="0" smtClean="0">
                          <a:latin typeface="Times New Roman" panose="02020603050405020304" pitchFamily="18" charset="0"/>
                          <a:cs typeface="Times New Roman" panose="02020603050405020304" pitchFamily="18" charset="0"/>
                        </a:rPr>
                        <a:t>У детей появляется желание и возможность выполнять движение в быстром темпе. Повышается качество выполнения движения, ритмичность и координация движений. Дети различают разные способы</a:t>
                      </a:r>
                      <a:r>
                        <a:rPr lang="ru-RU" sz="1600" b="0" baseline="0" dirty="0" smtClean="0">
                          <a:latin typeface="Times New Roman" panose="02020603050405020304" pitchFamily="18" charset="0"/>
                          <a:cs typeface="Times New Roman" panose="02020603050405020304" pitchFamily="18" charset="0"/>
                        </a:rPr>
                        <a:t> выполнения движения, сознательно применяют тот или иной из них. Уверенно поднимаются по лестнице до самого верха, лучше чередуют движения рук и ног, могут перелезать с одного пролёта </a:t>
                      </a:r>
                      <a:r>
                        <a:rPr lang="ru-RU" sz="1600" b="0" baseline="0" dirty="0" err="1" smtClean="0">
                          <a:latin typeface="Times New Roman" panose="02020603050405020304" pitchFamily="18" charset="0"/>
                          <a:cs typeface="Times New Roman" panose="02020603050405020304" pitchFamily="18" charset="0"/>
                        </a:rPr>
                        <a:t>гим</a:t>
                      </a:r>
                      <a:r>
                        <a:rPr lang="ru-RU" sz="1600" b="0" baseline="0" dirty="0" smtClean="0">
                          <a:latin typeface="Times New Roman" panose="02020603050405020304" pitchFamily="18" charset="0"/>
                          <a:cs typeface="Times New Roman" panose="02020603050405020304" pitchFamily="18" charset="0"/>
                        </a:rPr>
                        <a:t>. стенки на другой. </a:t>
                      </a:r>
                      <a:endParaRPr lang="ru-RU" sz="1600" b="0" dirty="0">
                        <a:latin typeface="Times New Roman" panose="02020603050405020304" pitchFamily="18" charset="0"/>
                        <a:cs typeface="Times New Roman" panose="02020603050405020304" pitchFamily="18" charset="0"/>
                      </a:endParaRPr>
                    </a:p>
                  </a:txBody>
                  <a:tcPr/>
                </a:tc>
                <a:tc>
                  <a:txBody>
                    <a:bodyPr/>
                    <a:lstStyle/>
                    <a:p>
                      <a:pPr algn="just"/>
                      <a:r>
                        <a:rPr lang="ru-RU" sz="1600" b="0" dirty="0" smtClean="0">
                          <a:latin typeface="Times New Roman" panose="02020603050405020304" pitchFamily="18" charset="0"/>
                          <a:cs typeface="Times New Roman" panose="02020603050405020304" pitchFamily="18" charset="0"/>
                        </a:rPr>
                        <a:t>Научить осуществлять переход с пролёта на пролёт одновременно с влезанием по диагонали. Научить лазать</a:t>
                      </a:r>
                      <a:r>
                        <a:rPr lang="ru-RU" sz="1600" b="0" baseline="0" dirty="0" smtClean="0">
                          <a:latin typeface="Times New Roman" panose="02020603050405020304" pitchFamily="18" charset="0"/>
                          <a:cs typeface="Times New Roman" panose="02020603050405020304" pitchFamily="18" charset="0"/>
                        </a:rPr>
                        <a:t> по верёвочной лестнице.</a:t>
                      </a:r>
                    </a:p>
                    <a:p>
                      <a:pPr algn="just"/>
                      <a:r>
                        <a:rPr lang="ru-RU" sz="1600" b="0" baseline="0" dirty="0" smtClean="0">
                          <a:latin typeface="Times New Roman" panose="02020603050405020304" pitchFamily="18" charset="0"/>
                          <a:cs typeface="Times New Roman" panose="02020603050405020304" pitchFamily="18" charset="0"/>
                        </a:rPr>
                        <a:t>Воспитывать умение проявлять ловкость, решительность, смелость, упражнять в равновесии.</a:t>
                      </a:r>
                    </a:p>
                    <a:p>
                      <a:pPr algn="just"/>
                      <a:r>
                        <a:rPr lang="ru-RU" sz="1600" b="0" baseline="0" dirty="0" smtClean="0">
                          <a:latin typeface="Times New Roman" panose="02020603050405020304" pitchFamily="18" charset="0"/>
                          <a:cs typeface="Times New Roman" panose="02020603050405020304" pitchFamily="18" charset="0"/>
                        </a:rPr>
                        <a:t>Закреплять движения, разучиваемые в предыдущих группах.</a:t>
                      </a:r>
                    </a:p>
                    <a:p>
                      <a:pPr algn="just"/>
                      <a:r>
                        <a:rPr lang="ru-RU" sz="1600" b="0" baseline="0" dirty="0" smtClean="0">
                          <a:latin typeface="Times New Roman" panose="02020603050405020304" pitchFamily="18" charset="0"/>
                          <a:cs typeface="Times New Roman" panose="02020603050405020304" pitchFamily="18" charset="0"/>
                        </a:rPr>
                        <a:t>Учить самостоятельно находить оптимальный способ действия (самостоятельное решение двигательной задачи) </a:t>
                      </a:r>
                      <a:endParaRPr lang="ru-RU" sz="1600" b="0" dirty="0">
                        <a:latin typeface="Times New Roman" panose="02020603050405020304" pitchFamily="18" charset="0"/>
                        <a:cs typeface="Times New Roman" panose="02020603050405020304" pitchFamily="18" charset="0"/>
                      </a:endParaRPr>
                    </a:p>
                  </a:txBody>
                  <a:tcPr/>
                </a:tc>
                <a:tc>
                  <a:txBody>
                    <a:bodyPr/>
                    <a:lstStyle/>
                    <a:p>
                      <a:pPr algn="just"/>
                      <a:r>
                        <a:rPr lang="ru-RU" sz="1600" b="0" dirty="0" smtClean="0">
                          <a:latin typeface="Times New Roman" panose="02020603050405020304" pitchFamily="18" charset="0"/>
                          <a:cs typeface="Times New Roman" panose="02020603050405020304" pitchFamily="18" charset="0"/>
                        </a:rPr>
                        <a:t>Обращать внимание на согласованность действий детей (их выдержку, умение подождать). Лазание по веревочной лестнице проводится босиком (предупреждение плоскостопия,</a:t>
                      </a:r>
                      <a:r>
                        <a:rPr lang="ru-RU" sz="1600" b="0" baseline="0" dirty="0" smtClean="0">
                          <a:latin typeface="Times New Roman" panose="02020603050405020304" pitchFamily="18" charset="0"/>
                          <a:cs typeface="Times New Roman" panose="02020603050405020304" pitchFamily="18" charset="0"/>
                        </a:rPr>
                        <a:t> укрепление мышц и связок стоп, пальцев ног, голеностопных суставов). Делаются попытки обучения лазанию по канату. Следует добиваться уверенного ритмичного лазания чередующимся шагом с одновременным движением рук и ног. </a:t>
                      </a:r>
                      <a:endParaRPr lang="ru-RU" sz="1600" b="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2010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9708" y="103031"/>
            <a:ext cx="8667482" cy="400110"/>
          </a:xfrm>
          <a:prstGeom prst="rect">
            <a:avLst/>
          </a:prstGeom>
          <a:noFill/>
        </p:spPr>
        <p:txBody>
          <a:bodyPr wrap="square" rtlCol="0">
            <a:spAutoFit/>
          </a:bodyPr>
          <a:lstStyle/>
          <a:p>
            <a:r>
              <a:rPr lang="ru-RU" sz="2000" b="1" dirty="0" smtClean="0">
                <a:solidFill>
                  <a:srgbClr val="FF0000"/>
                </a:solidFill>
                <a:latin typeface="Times New Roman" panose="02020603050405020304" pitchFamily="18" charset="0"/>
                <a:cs typeface="Times New Roman" panose="02020603050405020304" pitchFamily="18" charset="0"/>
              </a:rPr>
              <a:t>Примерные упражнения в ползании, </a:t>
            </a:r>
            <a:r>
              <a:rPr lang="ru-RU" sz="2000" b="1" dirty="0" err="1" smtClean="0">
                <a:solidFill>
                  <a:srgbClr val="FF0000"/>
                </a:solidFill>
                <a:latin typeface="Times New Roman" panose="02020603050405020304" pitchFamily="18" charset="0"/>
                <a:cs typeface="Times New Roman" panose="02020603050405020304" pitchFamily="18" charset="0"/>
              </a:rPr>
              <a:t>пролезании</a:t>
            </a:r>
            <a:r>
              <a:rPr lang="ru-RU" sz="2000" b="1" dirty="0" smtClean="0">
                <a:solidFill>
                  <a:srgbClr val="FF0000"/>
                </a:solidFill>
                <a:latin typeface="Times New Roman" panose="02020603050405020304" pitchFamily="18" charset="0"/>
                <a:cs typeface="Times New Roman" panose="02020603050405020304" pitchFamily="18" charset="0"/>
              </a:rPr>
              <a:t>, </a:t>
            </a:r>
            <a:r>
              <a:rPr lang="ru-RU" sz="2000" b="1" dirty="0" err="1" smtClean="0">
                <a:solidFill>
                  <a:srgbClr val="FF0000"/>
                </a:solidFill>
                <a:latin typeface="Times New Roman" panose="02020603050405020304" pitchFamily="18" charset="0"/>
                <a:cs typeface="Times New Roman" panose="02020603050405020304" pitchFamily="18" charset="0"/>
              </a:rPr>
              <a:t>перелезании</a:t>
            </a:r>
            <a:r>
              <a:rPr lang="ru-RU" sz="2000" b="1" dirty="0" smtClean="0">
                <a:solidFill>
                  <a:srgbClr val="FF0000"/>
                </a:solidFill>
                <a:latin typeface="Times New Roman" panose="02020603050405020304" pitchFamily="18" charset="0"/>
                <a:cs typeface="Times New Roman" panose="02020603050405020304" pitchFamily="18" charset="0"/>
              </a:rPr>
              <a:t>, лазании</a:t>
            </a:r>
            <a:endParaRPr lang="ru-RU"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89308876"/>
              </p:ext>
            </p:extLst>
          </p:nvPr>
        </p:nvGraphicFramePr>
        <p:xfrm>
          <a:off x="386364" y="719667"/>
          <a:ext cx="11578110" cy="6183446"/>
        </p:xfrm>
        <a:graphic>
          <a:graphicData uri="http://schemas.openxmlformats.org/drawingml/2006/table">
            <a:tbl>
              <a:tblPr firstRow="1" bandRow="1">
                <a:tableStyleId>{616DA210-FB5B-4158-B5E0-FEB733F419BA}</a:tableStyleId>
              </a:tblPr>
              <a:tblGrid>
                <a:gridCol w="3859370"/>
                <a:gridCol w="3859370"/>
                <a:gridCol w="3859370"/>
              </a:tblGrid>
              <a:tr h="3648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Младший дошкольный возраст</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Средний дошкольный возраст</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Старший дошкольный возраст</a:t>
                      </a:r>
                    </a:p>
                  </a:txBody>
                  <a:tcPr/>
                </a:tc>
              </a:tr>
              <a:tr h="821012">
                <a:tc>
                  <a:txBody>
                    <a:bodyPr/>
                    <a:lstStyle/>
                    <a:p>
                      <a:pPr algn="just"/>
                      <a:r>
                        <a:rPr lang="ru-RU" sz="1600" dirty="0" smtClean="0">
                          <a:latin typeface="Times New Roman" panose="02020603050405020304" pitchFamily="18" charset="0"/>
                          <a:cs typeface="Times New Roman" panose="02020603050405020304" pitchFamily="18" charset="0"/>
                        </a:rPr>
                        <a:t>Ползать в прямом направлении на расстояние 4-6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Ползти на четвереньках на расстояние 6-8 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Ползать на четвереньках в прямом направлении, толкая головой мяч, на расстояние 7-8 м</a:t>
                      </a:r>
                      <a:endParaRPr lang="ru-RU" sz="1600" dirty="0">
                        <a:latin typeface="Times New Roman" panose="02020603050405020304" pitchFamily="18" charset="0"/>
                        <a:cs typeface="Times New Roman" panose="02020603050405020304" pitchFamily="18" charset="0"/>
                      </a:endParaRPr>
                    </a:p>
                  </a:txBody>
                  <a:tcPr/>
                </a:tc>
              </a:tr>
              <a:tr h="1064275">
                <a:tc>
                  <a:txBody>
                    <a:bodyPr/>
                    <a:lstStyle/>
                    <a:p>
                      <a:pPr algn="just"/>
                      <a:r>
                        <a:rPr lang="ru-RU" sz="1600" dirty="0" smtClean="0">
                          <a:latin typeface="Times New Roman" panose="02020603050405020304" pitchFamily="18" charset="0"/>
                          <a:cs typeface="Times New Roman" panose="02020603050405020304" pitchFamily="18" charset="0"/>
                        </a:rPr>
                        <a:t>Проползти на коленях по доске, лежащей на полу, до её конца, подтянуться и хлопнуть в ладоши над головой</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Ползти на четвереньках в сочетании с </a:t>
                      </a:r>
                      <a:r>
                        <a:rPr lang="ru-RU" sz="1600" dirty="0" err="1" smtClean="0">
                          <a:latin typeface="Times New Roman" panose="02020603050405020304" pitchFamily="18" charset="0"/>
                          <a:cs typeface="Times New Roman" panose="02020603050405020304" pitchFamily="18" charset="0"/>
                        </a:rPr>
                        <a:t>подползанием</a:t>
                      </a:r>
                      <a:r>
                        <a:rPr lang="ru-RU" sz="1600" dirty="0" smtClean="0">
                          <a:latin typeface="Times New Roman" panose="02020603050405020304" pitchFamily="18" charset="0"/>
                          <a:cs typeface="Times New Roman" panose="02020603050405020304" pitchFamily="18" charset="0"/>
                        </a:rPr>
                        <a:t> под верёвку, дугу, палку, поднятую на высоту 40 см, прямо и боком (правым и левым)</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Ползать на четвереньках</a:t>
                      </a:r>
                      <a:r>
                        <a:rPr lang="ru-RU" sz="1600" baseline="0" dirty="0" smtClean="0">
                          <a:latin typeface="Times New Roman" panose="02020603050405020304" pitchFamily="18" charset="0"/>
                          <a:cs typeface="Times New Roman" panose="02020603050405020304" pitchFamily="18" charset="0"/>
                        </a:rPr>
                        <a:t> («змейкой») между предметами, под дугами, между перекладинами поставленной на бок лестницы</a:t>
                      </a:r>
                      <a:endParaRPr lang="ru-RU" sz="1600" dirty="0">
                        <a:latin typeface="Times New Roman" panose="02020603050405020304" pitchFamily="18" charset="0"/>
                        <a:cs typeface="Times New Roman" panose="02020603050405020304" pitchFamily="18" charset="0"/>
                      </a:endParaRPr>
                    </a:p>
                  </a:txBody>
                  <a:tcPr/>
                </a:tc>
              </a:tr>
              <a:tr h="821012">
                <a:tc>
                  <a:txBody>
                    <a:bodyPr/>
                    <a:lstStyle/>
                    <a:p>
                      <a:r>
                        <a:rPr lang="ru-RU" sz="1600" dirty="0" smtClean="0">
                          <a:latin typeface="Times New Roman" panose="02020603050405020304" pitchFamily="18" charset="0"/>
                          <a:cs typeface="Times New Roman" panose="02020603050405020304" pitchFamily="18" charset="0"/>
                        </a:rPr>
                        <a:t>Проползти, стоя на коленях, под дугой, встать, поднять руки через стороны вверх</a:t>
                      </a:r>
                      <a:r>
                        <a:rPr lang="ru-RU" sz="1600" baseline="0" dirty="0" smtClean="0">
                          <a:latin typeface="Times New Roman" panose="02020603050405020304" pitchFamily="18" charset="0"/>
                          <a:cs typeface="Times New Roman" panose="02020603050405020304" pitchFamily="18" charset="0"/>
                        </a:rPr>
                        <a:t> и опустить вниз</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Подлезать под</a:t>
                      </a:r>
                      <a:r>
                        <a:rPr lang="ru-RU" sz="1600" baseline="0" dirty="0" smtClean="0">
                          <a:latin typeface="Times New Roman" panose="02020603050405020304" pitchFamily="18" charset="0"/>
                          <a:cs typeface="Times New Roman" panose="02020603050405020304" pitchFamily="18" charset="0"/>
                        </a:rPr>
                        <a:t> верёвку, поднятую на </a:t>
                      </a:r>
                      <a:r>
                        <a:rPr lang="en-US" sz="1600" baseline="0" dirty="0" smtClean="0">
                          <a:latin typeface="Times New Roman" panose="02020603050405020304" pitchFamily="18" charset="0"/>
                          <a:cs typeface="Times New Roman" panose="02020603050405020304" pitchFamily="18" charset="0"/>
                        </a:rPr>
                        <a:t>h</a:t>
                      </a:r>
                      <a:r>
                        <a:rPr lang="ru-RU" sz="1600" baseline="0" dirty="0" smtClean="0">
                          <a:latin typeface="Times New Roman" panose="02020603050405020304" pitchFamily="18" charset="0"/>
                          <a:cs typeface="Times New Roman" panose="02020603050405020304" pitchFamily="18" charset="0"/>
                        </a:rPr>
                        <a:t> 60 см, не касаясь руками пола</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Ползать по скамейке</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на четвереньках, пятясь назад</a:t>
                      </a:r>
                      <a:r>
                        <a:rPr lang="ru-RU" sz="1600" baseline="0" dirty="0" smtClean="0">
                          <a:latin typeface="Times New Roman" panose="02020603050405020304" pitchFamily="18" charset="0"/>
                          <a:cs typeface="Times New Roman" panose="02020603050405020304" pitchFamily="18" charset="0"/>
                        </a:rPr>
                        <a:t> </a:t>
                      </a:r>
                      <a:endParaRPr lang="ru-RU" sz="1600" dirty="0"/>
                    </a:p>
                  </a:txBody>
                  <a:tcPr/>
                </a:tc>
              </a:tr>
              <a:tr h="1064275">
                <a:tc>
                  <a:txBody>
                    <a:bodyPr/>
                    <a:lstStyle/>
                    <a:p>
                      <a:pPr algn="just"/>
                      <a:r>
                        <a:rPr lang="ru-RU" sz="1600" dirty="0" smtClean="0">
                          <a:latin typeface="Times New Roman" panose="02020603050405020304" pitchFamily="18" charset="0"/>
                          <a:cs typeface="Times New Roman" panose="02020603050405020304" pitchFamily="18" charset="0"/>
                        </a:rPr>
                        <a:t>Подойти к дуге, шнуру, натянутому между двумя стойками на </a:t>
                      </a:r>
                      <a:r>
                        <a:rPr lang="en-US" sz="1600" dirty="0" smtClean="0">
                          <a:latin typeface="Times New Roman" panose="02020603050405020304" pitchFamily="18" charset="0"/>
                          <a:cs typeface="Times New Roman" panose="02020603050405020304" pitchFamily="18" charset="0"/>
                        </a:rPr>
                        <a:t>h </a:t>
                      </a:r>
                      <a:r>
                        <a:rPr lang="ru-RU" sz="1600" dirty="0" smtClean="0">
                          <a:latin typeface="Times New Roman" panose="02020603050405020304" pitchFamily="18" charset="0"/>
                          <a:cs typeface="Times New Roman" panose="02020603050405020304" pitchFamily="18" charset="0"/>
                        </a:rPr>
                        <a:t>40-50 см, присесть на корточки и, касаясь пола руками, выполнить</a:t>
                      </a:r>
                      <a:r>
                        <a:rPr lang="ru-RU" sz="1600" baseline="0" dirty="0" smtClean="0">
                          <a:latin typeface="Times New Roman" panose="02020603050405020304" pitchFamily="18" charset="0"/>
                          <a:cs typeface="Times New Roman" panose="02020603050405020304" pitchFamily="18" charset="0"/>
                        </a:rPr>
                        <a:t> </a:t>
                      </a:r>
                      <a:r>
                        <a:rPr lang="ru-RU" sz="1600" baseline="0" dirty="0" err="1" smtClean="0">
                          <a:latin typeface="Times New Roman" panose="02020603050405020304" pitchFamily="18" charset="0"/>
                          <a:cs typeface="Times New Roman" panose="02020603050405020304" pitchFamily="18" charset="0"/>
                        </a:rPr>
                        <a:t>подлезание</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Подойти</a:t>
                      </a:r>
                      <a:r>
                        <a:rPr lang="ru-RU" sz="1600" baseline="0" dirty="0" smtClean="0">
                          <a:latin typeface="Times New Roman" panose="02020603050405020304" pitchFamily="18" charset="0"/>
                          <a:cs typeface="Times New Roman" panose="02020603050405020304" pitchFamily="18" charset="0"/>
                        </a:rPr>
                        <a:t> к обручу и выполнить </a:t>
                      </a:r>
                      <a:r>
                        <a:rPr lang="ru-RU" sz="1600" baseline="0" dirty="0" err="1" smtClean="0">
                          <a:latin typeface="Times New Roman" panose="02020603050405020304" pitchFamily="18" charset="0"/>
                          <a:cs typeface="Times New Roman" panose="02020603050405020304" pitchFamily="18" charset="0"/>
                        </a:rPr>
                        <a:t>пролезание</a:t>
                      </a:r>
                      <a:r>
                        <a:rPr lang="ru-RU" sz="1600" baseline="0" dirty="0" smtClean="0">
                          <a:latin typeface="Times New Roman" panose="02020603050405020304" pitchFamily="18" charset="0"/>
                          <a:cs typeface="Times New Roman" panose="02020603050405020304" pitchFamily="18" charset="0"/>
                        </a:rPr>
                        <a:t> грудью вперёд или боком</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Ползать по скамейке</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на животе и на спине,</a:t>
                      </a:r>
                      <a:r>
                        <a:rPr lang="ru-RU" sz="1600" baseline="0" dirty="0" smtClean="0">
                          <a:latin typeface="Times New Roman" panose="02020603050405020304" pitchFamily="18" charset="0"/>
                          <a:cs typeface="Times New Roman" panose="02020603050405020304" pitchFamily="18" charset="0"/>
                        </a:rPr>
                        <a:t> подтягиваясь руками</a:t>
                      </a:r>
                      <a:endParaRPr lang="ru-RU" sz="1600" dirty="0">
                        <a:latin typeface="Times New Roman" panose="02020603050405020304" pitchFamily="18" charset="0"/>
                        <a:cs typeface="Times New Roman" panose="02020603050405020304" pitchFamily="18" charset="0"/>
                      </a:endParaRPr>
                    </a:p>
                  </a:txBody>
                  <a:tcPr/>
                </a:tc>
              </a:tr>
              <a:tr h="1307537">
                <a:tc>
                  <a:txBody>
                    <a:bodyPr/>
                    <a:lstStyle/>
                    <a:p>
                      <a:r>
                        <a:rPr lang="ru-RU" sz="1600" dirty="0" smtClean="0">
                          <a:latin typeface="Times New Roman" panose="02020603050405020304" pitchFamily="18" charset="0"/>
                          <a:cs typeface="Times New Roman" panose="02020603050405020304" pitchFamily="18" charset="0"/>
                        </a:rPr>
                        <a:t>Переползти через бревно (верхний край приподнят на </a:t>
                      </a:r>
                      <a:r>
                        <a:rPr lang="en-US" sz="1600" dirty="0" smtClean="0">
                          <a:latin typeface="Times New Roman" panose="02020603050405020304" pitchFamily="18" charset="0"/>
                          <a:cs typeface="Times New Roman" panose="02020603050405020304" pitchFamily="18" charset="0"/>
                        </a:rPr>
                        <a:t>h</a:t>
                      </a:r>
                      <a:r>
                        <a:rPr lang="ru-RU" sz="1600" dirty="0" smtClean="0">
                          <a:latin typeface="Times New Roman" panose="02020603050405020304" pitchFamily="18" charset="0"/>
                          <a:cs typeface="Times New Roman" panose="02020603050405020304" pitchFamily="18" charset="0"/>
                        </a:rPr>
                        <a:t> 40 см от пола)</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Проползти на коленях, по наклонной доске, один конец которой закреплен на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стенке на </a:t>
                      </a:r>
                      <a:r>
                        <a:rPr lang="en-US" sz="1600" dirty="0" smtClean="0">
                          <a:latin typeface="Times New Roman" panose="02020603050405020304" pitchFamily="18" charset="0"/>
                          <a:cs typeface="Times New Roman" panose="02020603050405020304" pitchFamily="18" charset="0"/>
                        </a:rPr>
                        <a:t>h </a:t>
                      </a:r>
                      <a:r>
                        <a:rPr lang="ru-RU" sz="1600" dirty="0" smtClean="0">
                          <a:latin typeface="Times New Roman" panose="02020603050405020304" pitchFamily="18" charset="0"/>
                          <a:cs typeface="Times New Roman" panose="02020603050405020304" pitchFamily="18" charset="0"/>
                        </a:rPr>
                        <a:t>30 см, встать, держась за перекладины, повернуться кругом  и сойти по доске вниз</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Лечь животом на коврик, проползти по-пластунски 4-5 м</a:t>
                      </a:r>
                      <a:endParaRPr lang="ru-RU" sz="1600" dirty="0">
                        <a:latin typeface="Times New Roman" panose="02020603050405020304" pitchFamily="18" charset="0"/>
                        <a:cs typeface="Times New Roman" panose="02020603050405020304" pitchFamily="18" charset="0"/>
                      </a:endParaRPr>
                    </a:p>
                  </a:txBody>
                  <a:tcPr/>
                </a:tc>
              </a:tr>
              <a:tr h="727526">
                <a:tc>
                  <a:txBody>
                    <a:bodyPr/>
                    <a:lstStyle/>
                    <a:p>
                      <a:r>
                        <a:rPr lang="ru-RU" sz="1600" dirty="0" smtClean="0">
                          <a:latin typeface="Times New Roman" panose="02020603050405020304" pitchFamily="18" charset="0"/>
                          <a:cs typeface="Times New Roman" panose="02020603050405020304" pitchFamily="18" charset="0"/>
                        </a:rPr>
                        <a:t>Пролезть в обруч грудью вперёд, правым и левым боком</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Проползти на коленях, по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скамейке до конца и спрыгнуть</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Ползти на четвереньках животом вверх</a:t>
                      </a:r>
                      <a:r>
                        <a:rPr lang="ru-RU" sz="1600" baseline="0" dirty="0" smtClean="0">
                          <a:latin typeface="Times New Roman" panose="02020603050405020304" pitchFamily="18" charset="0"/>
                          <a:cs typeface="Times New Roman" panose="02020603050405020304" pitchFamily="18" charset="0"/>
                        </a:rPr>
                        <a:t> с опорой на ступни и ладони</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016285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68576776"/>
              </p:ext>
            </p:extLst>
          </p:nvPr>
        </p:nvGraphicFramePr>
        <p:xfrm>
          <a:off x="515156" y="719666"/>
          <a:ext cx="11256135" cy="6004560"/>
        </p:xfrm>
        <a:graphic>
          <a:graphicData uri="http://schemas.openxmlformats.org/drawingml/2006/table">
            <a:tbl>
              <a:tblPr firstRow="1" bandRow="1">
                <a:tableStyleId>{5940675A-B579-460E-94D1-54222C63F5DA}</a:tableStyleId>
              </a:tblPr>
              <a:tblGrid>
                <a:gridCol w="3752045"/>
                <a:gridCol w="3752045"/>
                <a:gridCol w="3752045"/>
              </a:tblGrid>
              <a:tr h="370840">
                <a:tc>
                  <a:txBody>
                    <a:bodyPr/>
                    <a:lstStyle/>
                    <a:p>
                      <a:pPr algn="just"/>
                      <a:r>
                        <a:rPr lang="ru-RU" sz="1600" dirty="0" smtClean="0">
                          <a:latin typeface="Times New Roman" panose="02020603050405020304" pitchFamily="18" charset="0"/>
                          <a:cs typeface="Times New Roman" panose="02020603050405020304" pitchFamily="18" charset="0"/>
                        </a:rPr>
                        <a:t>Подняться по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стенке приставным шагом на 1-1,5 м и, не пропуская перекладин, спуститься вниз</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Подойти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скамейке,</a:t>
                      </a:r>
                      <a:r>
                        <a:rPr lang="ru-RU" sz="1600" baseline="0" dirty="0" smtClean="0">
                          <a:latin typeface="Times New Roman" panose="02020603050405020304" pitchFamily="18" charset="0"/>
                          <a:cs typeface="Times New Roman" panose="02020603050405020304" pitchFamily="18" charset="0"/>
                        </a:rPr>
                        <a:t> лечь на неё грудью и проползти, подтягиваясь руками, до конца скамейки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Пролезать в обруч снизу, прямо и боком</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r>
                        <a:rPr lang="ru-RU" sz="1600" dirty="0" smtClean="0">
                          <a:latin typeface="Times New Roman" panose="02020603050405020304" pitchFamily="18" charset="0"/>
                          <a:cs typeface="Times New Roman" panose="02020603050405020304" pitchFamily="18" charset="0"/>
                        </a:rPr>
                        <a:t>Лазать по наклонной лестнице</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Подойти к бревну</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(скамейке), лечь на него грудью и перелезть на противоположную сторону, опуская поочередно ноги </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Подойти к бревну</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(скамейке), лечь на него грудью и перелезть на противоположную сторону</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t>-</a:t>
                      </a:r>
                      <a:endParaRPr lang="ru-RU" dirty="0"/>
                    </a:p>
                  </a:txBody>
                  <a:tcPr/>
                </a:tc>
                <a:tc>
                  <a:txBody>
                    <a:bodyPr/>
                    <a:lstStyle/>
                    <a:p>
                      <a:r>
                        <a:rPr lang="ru-RU" sz="1600" dirty="0" smtClean="0">
                          <a:latin typeface="Times New Roman" panose="02020603050405020304" pitchFamily="18" charset="0"/>
                          <a:cs typeface="Times New Roman" panose="02020603050405020304" pitchFamily="18" charset="0"/>
                        </a:rPr>
                        <a:t>Лазать по наклонной</a:t>
                      </a:r>
                      <a:r>
                        <a:rPr lang="ru-RU" sz="1600" baseline="0" dirty="0" smtClean="0">
                          <a:latin typeface="Times New Roman" panose="02020603050405020304" pitchFamily="18" charset="0"/>
                          <a:cs typeface="Times New Roman" panose="02020603050405020304" pitchFamily="18" charset="0"/>
                        </a:rPr>
                        <a:t> лесенке, держась руками за перекладины или за боковые брусья</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Влезать по наклонной лестнице, слезать по вертикальной</a:t>
                      </a:r>
                    </a:p>
                    <a:p>
                      <a:r>
                        <a:rPr lang="ru-RU" sz="1600" dirty="0" smtClean="0">
                          <a:latin typeface="Times New Roman" panose="02020603050405020304" pitchFamily="18" charset="0"/>
                          <a:cs typeface="Times New Roman" panose="02020603050405020304" pitchFamily="18" charset="0"/>
                        </a:rPr>
                        <a:t>Лазать</a:t>
                      </a:r>
                      <a:r>
                        <a:rPr lang="ru-RU" sz="1600" baseline="0" dirty="0" smtClean="0">
                          <a:latin typeface="Times New Roman" panose="02020603050405020304" pitchFamily="18" charset="0"/>
                          <a:cs typeface="Times New Roman" panose="02020603050405020304" pitchFamily="18" charset="0"/>
                        </a:rPr>
                        <a:t> вверх по </a:t>
                      </a:r>
                      <a:r>
                        <a:rPr lang="ru-RU" sz="1600" baseline="0" dirty="0" err="1" smtClean="0">
                          <a:latin typeface="Times New Roman" panose="02020603050405020304" pitchFamily="18" charset="0"/>
                          <a:cs typeface="Times New Roman" panose="02020603050405020304" pitchFamily="18" charset="0"/>
                        </a:rPr>
                        <a:t>гим</a:t>
                      </a:r>
                      <a:r>
                        <a:rPr lang="ru-RU" sz="1600" baseline="0" dirty="0" smtClean="0">
                          <a:latin typeface="Times New Roman" panose="02020603050405020304" pitchFamily="18" charset="0"/>
                          <a:cs typeface="Times New Roman" panose="02020603050405020304" pitchFamily="18" charset="0"/>
                        </a:rPr>
                        <a:t>. стенке, слезать по диагонали </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t>-</a:t>
                      </a:r>
                      <a:endParaRPr lang="ru-RU" dirty="0"/>
                    </a:p>
                  </a:txBody>
                  <a:tcPr/>
                </a:tc>
                <a:tc>
                  <a:txBody>
                    <a:bodyPr/>
                    <a:lstStyle/>
                    <a:p>
                      <a:r>
                        <a:rPr lang="ru-RU" sz="1600" dirty="0" smtClean="0">
                          <a:latin typeface="Times New Roman" panose="02020603050405020304" pitchFamily="18" charset="0"/>
                          <a:cs typeface="Times New Roman" panose="02020603050405020304" pitchFamily="18" charset="0"/>
                        </a:rPr>
                        <a:t>Проползти между перекладинами лестницы, стоящей боком на полу</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Лазать по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стенке чередующимся шагом</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t>-</a:t>
                      </a:r>
                      <a:endParaRPr lang="ru-RU" dirty="0"/>
                    </a:p>
                  </a:txBody>
                  <a:tcPr/>
                </a:tc>
                <a:tc>
                  <a:txBody>
                    <a:bodyPr/>
                    <a:lstStyle/>
                    <a:p>
                      <a:pPr algn="just"/>
                      <a:r>
                        <a:rPr lang="ru-RU" sz="1600" dirty="0" smtClean="0">
                          <a:latin typeface="Times New Roman" panose="02020603050405020304" pitchFamily="18" charset="0"/>
                          <a:cs typeface="Times New Roman" panose="02020603050405020304" pitchFamily="18" charset="0"/>
                        </a:rPr>
                        <a:t>Лазать по </a:t>
                      </a:r>
                      <a:r>
                        <a:rPr lang="ru-RU" sz="1600" dirty="0" err="1" smtClean="0">
                          <a:latin typeface="Times New Roman" panose="02020603050405020304" pitchFamily="18" charset="0"/>
                          <a:cs typeface="Times New Roman" panose="02020603050405020304" pitchFamily="18" charset="0"/>
                        </a:rPr>
                        <a:t>гим</a:t>
                      </a:r>
                      <a:r>
                        <a:rPr lang="ru-RU" sz="1600" dirty="0" smtClean="0">
                          <a:latin typeface="Times New Roman" panose="02020603050405020304" pitchFamily="18" charset="0"/>
                          <a:cs typeface="Times New Roman" panose="02020603050405020304" pitchFamily="18" charset="0"/>
                        </a:rPr>
                        <a:t>. стенке вверх и вниз, не пропуская перекладин, пытаясь применить чередующийся</a:t>
                      </a:r>
                      <a:r>
                        <a:rPr lang="ru-RU" sz="1600" baseline="0" dirty="0" smtClean="0">
                          <a:latin typeface="Times New Roman" panose="02020603050405020304" pitchFamily="18" charset="0"/>
                          <a:cs typeface="Times New Roman" panose="02020603050405020304" pitchFamily="18" charset="0"/>
                        </a:rPr>
                        <a:t> шаг</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Перелезать через препятствия</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t>-</a:t>
                      </a:r>
                      <a:endParaRPr lang="ru-RU" dirty="0"/>
                    </a:p>
                  </a:txBody>
                  <a:tcPr/>
                </a:tc>
                <a:tc>
                  <a:txBody>
                    <a:bodyPr/>
                    <a:lstStyle/>
                    <a:p>
                      <a:pPr algn="just"/>
                      <a:r>
                        <a:rPr lang="ru-RU" sz="1600" dirty="0" smtClean="0">
                          <a:latin typeface="Times New Roman" panose="02020603050405020304" pitchFamily="18" charset="0"/>
                          <a:cs typeface="Times New Roman" panose="02020603050405020304" pitchFamily="18" charset="0"/>
                        </a:rPr>
                        <a:t>При лазании переходить с пролёта на пролёт приставным шагом вправо и влево</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Лазать по верёвочной лестнице</a:t>
                      </a:r>
                      <a:endParaRPr lang="ru-RU" sz="1600" dirty="0">
                        <a:latin typeface="Times New Roman" panose="02020603050405020304" pitchFamily="18" charset="0"/>
                        <a:cs typeface="Times New Roman" panose="02020603050405020304" pitchFamily="18" charset="0"/>
                      </a:endParaRPr>
                    </a:p>
                  </a:txBody>
                  <a:tcPr/>
                </a:tc>
              </a:tr>
              <a:tr h="370840">
                <a:tc>
                  <a:txBody>
                    <a:bodyPr/>
                    <a:lstStyle/>
                    <a:p>
                      <a:pPr algn="ctr"/>
                      <a:r>
                        <a:rPr lang="ru-RU" dirty="0" smtClean="0"/>
                        <a:t>-</a:t>
                      </a:r>
                      <a:endParaRPr lang="ru-RU" dirty="0"/>
                    </a:p>
                  </a:txBody>
                  <a:tcPr/>
                </a:tc>
                <a:tc>
                  <a:txBody>
                    <a:bodyPr/>
                    <a:lstStyle/>
                    <a:p>
                      <a:pPr algn="ct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Лазать по канату произвольным способом на безопасную для ребёнка высоту</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971599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1977" y="128790"/>
            <a:ext cx="10181822" cy="682580"/>
          </a:xfrm>
        </p:spPr>
        <p:txBody>
          <a:bodyPr>
            <a:normAutofit/>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II </a:t>
            </a:r>
            <a:r>
              <a:rPr lang="ru-RU" sz="2400" dirty="0" smtClean="0">
                <a:solidFill>
                  <a:srgbClr val="FF0000"/>
                </a:solidFill>
                <a:latin typeface="Times New Roman" panose="02020603050405020304" pitchFamily="18" charset="0"/>
                <a:cs typeface="Times New Roman" panose="02020603050405020304" pitchFamily="18" charset="0"/>
              </a:rPr>
              <a:t>младшая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0761" y="811370"/>
            <a:ext cx="11423560" cy="5365593"/>
          </a:xfrm>
        </p:spPr>
        <p:txBody>
          <a:bodyPr>
            <a:normAutofit lnSpcReduction="1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Во время ООД применяется ползание на четвереньках: опираясь на колени  и ладони или ступни и ладони, по-медвежьи. Ползание на животе можно проводить как </a:t>
            </a:r>
            <a:r>
              <a:rPr lang="ru-RU" sz="2400" dirty="0" err="1" smtClean="0">
                <a:solidFill>
                  <a:srgbClr val="00B0F0"/>
                </a:solidFill>
                <a:latin typeface="Times New Roman" panose="02020603050405020304" pitchFamily="18" charset="0"/>
                <a:cs typeface="Times New Roman" panose="02020603050405020304" pitchFamily="18" charset="0"/>
              </a:rPr>
              <a:t>подлезание</a:t>
            </a:r>
            <a:r>
              <a:rPr lang="ru-RU" sz="2400" dirty="0" smtClean="0">
                <a:solidFill>
                  <a:srgbClr val="00B0F0"/>
                </a:solidFill>
                <a:latin typeface="Times New Roman" panose="02020603050405020304" pitchFamily="18" charset="0"/>
                <a:cs typeface="Times New Roman" panose="02020603050405020304" pitchFamily="18" charset="0"/>
              </a:rPr>
              <a:t> под достаточно низкие предметы, например </a:t>
            </a:r>
            <a:r>
              <a:rPr lang="ru-RU" sz="2400" dirty="0" err="1" smtClean="0">
                <a:solidFill>
                  <a:srgbClr val="00B0F0"/>
                </a:solidFill>
                <a:latin typeface="Times New Roman" panose="02020603050405020304" pitchFamily="18" charset="0"/>
                <a:cs typeface="Times New Roman" panose="02020603050405020304" pitchFamily="18" charset="0"/>
              </a:rPr>
              <a:t>гим</a:t>
            </a:r>
            <a:r>
              <a:rPr lang="ru-RU" sz="2400" dirty="0" smtClean="0">
                <a:solidFill>
                  <a:srgbClr val="00B0F0"/>
                </a:solidFill>
                <a:latin typeface="Times New Roman" panose="02020603050405020304" pitchFamily="18" charset="0"/>
                <a:cs typeface="Times New Roman" panose="02020603050405020304" pitchFamily="18" charset="0"/>
              </a:rPr>
              <a:t>. скамейку, или </a:t>
            </a:r>
            <a:r>
              <a:rPr lang="ru-RU" sz="2400" dirty="0" err="1" smtClean="0">
                <a:solidFill>
                  <a:srgbClr val="00B0F0"/>
                </a:solidFill>
                <a:latin typeface="Times New Roman" panose="02020603050405020304" pitchFamily="18" charset="0"/>
                <a:cs typeface="Times New Roman" panose="02020603050405020304" pitchFamily="18" charset="0"/>
              </a:rPr>
              <a:t>переползание</a:t>
            </a:r>
            <a:r>
              <a:rPr lang="ru-RU" sz="2400" dirty="0" smtClean="0">
                <a:solidFill>
                  <a:srgbClr val="00B0F0"/>
                </a:solidFill>
                <a:latin typeface="Times New Roman" panose="02020603050405020304" pitchFamily="18" charset="0"/>
                <a:cs typeface="Times New Roman" panose="02020603050405020304" pitchFamily="18" charset="0"/>
              </a:rPr>
              <a:t> через них.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Для подавляющего большинства детей характерна хорошая координация движений. Поэтому у педагога не возникает необходимости предлагать малышам специальные упражнения для ее развития. Важно только, чтобы дети проползали указанное расстояние.</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Лазанье по стремянке, </a:t>
            </a:r>
            <a:r>
              <a:rPr lang="ru-RU" sz="2400" dirty="0" err="1" smtClean="0">
                <a:solidFill>
                  <a:srgbClr val="00B0F0"/>
                </a:solidFill>
                <a:latin typeface="Times New Roman" panose="02020603050405020304" pitchFamily="18" charset="0"/>
                <a:cs typeface="Times New Roman" panose="02020603050405020304" pitchFamily="18" charset="0"/>
              </a:rPr>
              <a:t>гим</a:t>
            </a:r>
            <a:r>
              <a:rPr lang="ru-RU" sz="2400" dirty="0" smtClean="0">
                <a:solidFill>
                  <a:srgbClr val="00B0F0"/>
                </a:solidFill>
                <a:latin typeface="Times New Roman" panose="02020603050405020304" pitchFamily="18" charset="0"/>
                <a:cs typeface="Times New Roman" panose="02020603050405020304" pitchFamily="18" charset="0"/>
              </a:rPr>
              <a:t>. стенке производится произвольным способом. Детям показывают и объясняют, как захватывают рейку руками и как правильно ставить на рейку ноги. Сначала дети влезают на небольшую высоту  (3-4 рейки). При высокой стенке высоту подъема ограничивают меткой: ярким платком, веревкой. Ребенок влезает вверх до определенной высоты, перехватывая руками следующую рейку, а потом переставляя ноги. Слезает обратным движением – сначала переставляет обе ноги на одну рейку, а потом перехватывает руками рейку.</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034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5003" y="365126"/>
            <a:ext cx="11397803" cy="446244"/>
          </a:xfrm>
        </p:spPr>
        <p:txBody>
          <a:bodyPr>
            <a:normAutofit fontScale="90000"/>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Средняя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25003" y="927280"/>
            <a:ext cx="11397803" cy="5249684"/>
          </a:xfrm>
        </p:spPr>
        <p:txBody>
          <a:bodyPr>
            <a:normAutofit/>
          </a:bodyPr>
          <a:lstStyle/>
          <a:p>
            <a:pPr marL="0" indent="0">
              <a:buNone/>
            </a:pPr>
            <a:r>
              <a:rPr lang="ru-RU" sz="2400" dirty="0" smtClean="0">
                <a:solidFill>
                  <a:srgbClr val="00B0F0"/>
                </a:solidFill>
                <a:latin typeface="Times New Roman" panose="02020603050405020304" pitchFamily="18" charset="0"/>
                <a:cs typeface="Times New Roman" panose="02020603050405020304" pitchFamily="18" charset="0"/>
              </a:rPr>
              <a:t>Дети продолжают упражняться в разных способах ползания.</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Лазанье по стремянке усложняется заданием перелезать через ее верх на другую сторону.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помогает ребенку, подсказывает последовательность движений.</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Показом и пояснением педагог побуждает детей к лазанью по </a:t>
            </a:r>
            <a:r>
              <a:rPr lang="ru-RU" sz="2400" dirty="0" err="1" smtClean="0">
                <a:solidFill>
                  <a:srgbClr val="00B0F0"/>
                </a:solidFill>
                <a:latin typeface="Times New Roman" panose="02020603050405020304" pitchFamily="18" charset="0"/>
                <a:cs typeface="Times New Roman" panose="02020603050405020304" pitchFamily="18" charset="0"/>
              </a:rPr>
              <a:t>гим</a:t>
            </a:r>
            <a:r>
              <a:rPr lang="ru-RU" sz="2400" dirty="0" smtClean="0">
                <a:solidFill>
                  <a:srgbClr val="00B0F0"/>
                </a:solidFill>
                <a:latin typeface="Times New Roman" panose="02020603050405020304" pitchFamily="18" charset="0"/>
                <a:cs typeface="Times New Roman" panose="02020603050405020304" pitchFamily="18" charset="0"/>
              </a:rPr>
              <a:t>. стенке переменным шагом, но не добивается от всех его четкого исполнения. В основном дети влезают и слезают произвольным способом.</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Новым в этой группе является переход с одного пролета </a:t>
            </a:r>
            <a:r>
              <a:rPr lang="ru-RU" sz="2400" dirty="0" err="1" smtClean="0">
                <a:solidFill>
                  <a:srgbClr val="00B0F0"/>
                </a:solidFill>
                <a:latin typeface="Times New Roman" panose="02020603050405020304" pitchFamily="18" charset="0"/>
                <a:cs typeface="Times New Roman" panose="02020603050405020304" pitchFamily="18" charset="0"/>
              </a:rPr>
              <a:t>гим</a:t>
            </a:r>
            <a:r>
              <a:rPr lang="ru-RU" sz="2400" dirty="0" smtClean="0">
                <a:solidFill>
                  <a:srgbClr val="00B0F0"/>
                </a:solidFill>
                <a:latin typeface="Times New Roman" panose="02020603050405020304" pitchFamily="18" charset="0"/>
                <a:cs typeface="Times New Roman" panose="02020603050405020304" pitchFamily="18" charset="0"/>
              </a:rPr>
              <a:t>. стенки на другой. Он выполняется приставным шагом в одну и другую сторону.</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00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40158" y="167426"/>
            <a:ext cx="10413642" cy="553792"/>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Старшая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309093" y="721218"/>
            <a:ext cx="11513713" cy="5455745"/>
          </a:xfrm>
        </p:spPr>
        <p:txBody>
          <a:bodyPr>
            <a:normAutofit fontScale="92500" lnSpcReduction="1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Для старших дошкольников упражнения в ползании не менее полезны, чем для малышей. Особенно благоприятны они для развития силы рук, плечевого пояса и туловища. Дети с удовольствием упражняются в ползании и легко осваивают новые комбинации движений на полу, а также скамейке, лестнице и др. пособиях.</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На данном этапе значительно больше времени уделяется лазанью по вертикальным лестницам, </a:t>
            </a:r>
            <a:r>
              <a:rPr lang="ru-RU" sz="2400" dirty="0" err="1" smtClean="0">
                <a:solidFill>
                  <a:srgbClr val="00B0F0"/>
                </a:solidFill>
                <a:latin typeface="Times New Roman" panose="02020603050405020304" pitchFamily="18" charset="0"/>
                <a:cs typeface="Times New Roman" panose="02020603050405020304" pitchFamily="18" charset="0"/>
              </a:rPr>
              <a:t>гим</a:t>
            </a:r>
            <a:r>
              <a:rPr lang="ru-RU" sz="2400" dirty="0" smtClean="0">
                <a:solidFill>
                  <a:srgbClr val="00B0F0"/>
                </a:solidFill>
                <a:latin typeface="Times New Roman" panose="02020603050405020304" pitchFamily="18" charset="0"/>
                <a:cs typeface="Times New Roman" panose="02020603050405020304" pitchFamily="18" charset="0"/>
              </a:rPr>
              <a:t>. стенкам. Все дети должны уметь влезать до самого верха стенки, переходить с пролета на пролет приставным шагом на высоте 4-6 рейки и выше. Дети осваивают также переход с пролета на пролет с одновременным подниманием вверх по диагонали стенки.</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Детей знакомят с лазаньем чередующимися шагами  одноименным и разноименным способами. В разноименном способе движение начинают правая рука и левая нога, потом в него включаются левая рука  и правая нога и т.д. В одноименном способе движение совершается правой рукой и правой ногой, а затем левой рукой и левой ногой. </a:t>
            </a:r>
          </a:p>
          <a:p>
            <a:pPr marL="0" indent="0" algn="just">
              <a:buNone/>
            </a:pP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поясняет детям, что при разучивании лазанья чередующимся шагом следует передвигаться спокойно, не спеша. Дети осваивают одноименный и разноименный способы лазанья. Они должны уметь их различать и применять сознательно по заданию педагога.</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1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40158" y="365126"/>
            <a:ext cx="10413642" cy="600790"/>
          </a:xfrm>
        </p:spPr>
        <p:txBody>
          <a:bodyPr>
            <a:normAutofit/>
          </a:bodyPr>
          <a:lstStyle/>
          <a:p>
            <a:pPr algn="ctr"/>
            <a:r>
              <a:rPr lang="ru-RU" sz="2400" dirty="0" smtClean="0">
                <a:solidFill>
                  <a:srgbClr val="FF0000"/>
                </a:solidFill>
                <a:latin typeface="Times New Roman" panose="02020603050405020304" pitchFamily="18" charset="0"/>
                <a:cs typeface="Times New Roman" panose="02020603050405020304" pitchFamily="18" charset="0"/>
              </a:rPr>
              <a:t>Подготовительная группа.</a:t>
            </a:r>
            <a:endParaRPr lang="ru-RU" sz="2400" dirty="0">
              <a:solidFill>
                <a:srgbClr val="FF0000"/>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450761" y="965916"/>
            <a:ext cx="11449318" cy="5211047"/>
          </a:xfrm>
        </p:spPr>
        <p:txBody>
          <a:bodyPr>
            <a:normAutofit/>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 результате упражнений достигается закрепление и совершенствование навыков разнообразных способов этих движений. Значительно возрастает уверенность детей в них, становятся возможными произвольный выбор способа движения, наиболее подходящего для перемещения в определенных условиях, а также регуляция его темпа и скорости.</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Дети не разучивают новых способов ползания. Они упражняются в уже знакомых движениях при более сложных условиях. </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06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4107" y="0"/>
            <a:ext cx="7289442" cy="369332"/>
          </a:xfrm>
          <a:prstGeom prst="rect">
            <a:avLst/>
          </a:prstGeom>
          <a:noFill/>
        </p:spPr>
        <p:txBody>
          <a:bodyPr wrap="square" rtlCol="0">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Техника выполнения основных видов ходьбы</a:t>
            </a:r>
            <a:endParaRPr lang="ru-RU"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300997690"/>
              </p:ext>
            </p:extLst>
          </p:nvPr>
        </p:nvGraphicFramePr>
        <p:xfrm>
          <a:off x="360608" y="470748"/>
          <a:ext cx="11243257" cy="6264903"/>
        </p:xfrm>
        <a:graphic>
          <a:graphicData uri="http://schemas.openxmlformats.org/drawingml/2006/table">
            <a:tbl>
              <a:tblPr firstRow="1" bandRow="1">
                <a:tableStyleId>{616DA210-FB5B-4158-B5E0-FEB733F419BA}</a:tableStyleId>
              </a:tblPr>
              <a:tblGrid>
                <a:gridCol w="2309909"/>
                <a:gridCol w="3892387"/>
                <a:gridCol w="2692767"/>
                <a:gridCol w="2348194"/>
              </a:tblGrid>
              <a:tr h="583012">
                <a:tc>
                  <a:txBody>
                    <a:bodyPr/>
                    <a:lstStyle/>
                    <a:p>
                      <a:r>
                        <a:rPr lang="ru-RU" dirty="0" smtClean="0"/>
                        <a:t>Вид ходьбы</a:t>
                      </a:r>
                      <a:endParaRPr lang="ru-RU" dirty="0"/>
                    </a:p>
                  </a:txBody>
                  <a:tcPr/>
                </a:tc>
                <a:tc>
                  <a:txBody>
                    <a:bodyPr/>
                    <a:lstStyle/>
                    <a:p>
                      <a:r>
                        <a:rPr lang="ru-RU" dirty="0" smtClean="0"/>
                        <a:t>Техника выполнения</a:t>
                      </a:r>
                      <a:endParaRPr lang="ru-RU" dirty="0"/>
                    </a:p>
                  </a:txBody>
                  <a:tcPr/>
                </a:tc>
                <a:tc>
                  <a:txBody>
                    <a:bodyPr/>
                    <a:lstStyle/>
                    <a:p>
                      <a:r>
                        <a:rPr lang="ru-RU" dirty="0" smtClean="0"/>
                        <a:t>Положение рук</a:t>
                      </a:r>
                      <a:endParaRPr lang="ru-RU" dirty="0"/>
                    </a:p>
                  </a:txBody>
                  <a:tcPr/>
                </a:tc>
                <a:tc>
                  <a:txBody>
                    <a:bodyPr/>
                    <a:lstStyle/>
                    <a:p>
                      <a:r>
                        <a:rPr lang="ru-RU" dirty="0" smtClean="0"/>
                        <a:t>Имитационные движения</a:t>
                      </a:r>
                      <a:endParaRPr lang="ru-RU" dirty="0"/>
                    </a:p>
                  </a:txBody>
                  <a:tcPr/>
                </a:tc>
              </a:tr>
              <a:tr h="277625">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a:txBody>
                  <a:tcPr/>
                </a:tc>
              </a:tr>
              <a:tr h="471962">
                <a:tc>
                  <a:txBody>
                    <a:bodyPr/>
                    <a:lstStyle/>
                    <a:p>
                      <a:r>
                        <a:rPr lang="ru-RU" sz="1400" dirty="0" smtClean="0">
                          <a:latin typeface="Times New Roman" panose="02020603050405020304" pitchFamily="18" charset="0"/>
                          <a:cs typeface="Times New Roman" panose="02020603050405020304" pitchFamily="18" charset="0"/>
                        </a:rPr>
                        <a:t>Обычная х.</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Нога ставится на опору с пятки, затем перекатом ч/з ступню на носок переходит в отталкивание </a:t>
                      </a:r>
                      <a:endParaRPr lang="ru-RU" sz="14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Положение </a:t>
                      </a:r>
                      <a:r>
                        <a:rPr lang="ru-RU" sz="1400" dirty="0" smtClean="0">
                          <a:latin typeface="Times New Roman" panose="02020603050405020304" pitchFamily="18" charset="0"/>
                          <a:cs typeface="Times New Roman" panose="02020603050405020304" pitchFamily="18" charset="0"/>
                        </a:rPr>
                        <a:t>рук </a:t>
                      </a:r>
                      <a:r>
                        <a:rPr lang="ru-RU" sz="1400" dirty="0" smtClean="0">
                          <a:latin typeface="Times New Roman" panose="02020603050405020304" pitchFamily="18" charset="0"/>
                          <a:cs typeface="Times New Roman" panose="02020603050405020304" pitchFamily="18" charset="0"/>
                        </a:rPr>
                        <a:t>свободное</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«Гуляют ножки» (младшая группа)</a:t>
                      </a:r>
                      <a:endParaRPr lang="ru-RU" sz="1400" dirty="0">
                        <a:latin typeface="Times New Roman" panose="02020603050405020304" pitchFamily="18" charset="0"/>
                        <a:cs typeface="Times New Roman" panose="02020603050405020304" pitchFamily="18" charset="0"/>
                      </a:endParaRPr>
                    </a:p>
                  </a:txBody>
                  <a:tcPr/>
                </a:tc>
              </a:tr>
              <a:tr h="666300">
                <a:tc>
                  <a:txBody>
                    <a:bodyPr/>
                    <a:lstStyle/>
                    <a:p>
                      <a:r>
                        <a:rPr lang="ru-RU" sz="1400" dirty="0" smtClean="0">
                          <a:latin typeface="Times New Roman" panose="02020603050405020304" pitchFamily="18" charset="0"/>
                          <a:cs typeface="Times New Roman" panose="02020603050405020304" pitchFamily="18" charset="0"/>
                        </a:rPr>
                        <a:t>Х. на носках</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Шаги короткие. Нога ставится на переднюю</a:t>
                      </a:r>
                      <a:r>
                        <a:rPr lang="ru-RU" sz="1400" baseline="0" dirty="0" smtClean="0">
                          <a:latin typeface="Times New Roman" panose="02020603050405020304" pitchFamily="18" charset="0"/>
                          <a:cs typeface="Times New Roman" panose="02020603050405020304" pitchFamily="18" charset="0"/>
                        </a:rPr>
                        <a:t> часть стопы (на </a:t>
                      </a:r>
                      <a:r>
                        <a:rPr lang="ru-RU" sz="1400" baseline="0" dirty="0" err="1" smtClean="0">
                          <a:latin typeface="Times New Roman" panose="02020603050405020304" pitchFamily="18" charset="0"/>
                          <a:cs typeface="Times New Roman" panose="02020603050405020304" pitchFamily="18" charset="0"/>
                        </a:rPr>
                        <a:t>полупальцы</a:t>
                      </a:r>
                      <a:r>
                        <a:rPr lang="ru-RU" sz="1400" baseline="0" dirty="0" smtClean="0">
                          <a:latin typeface="Times New Roman" panose="02020603050405020304" pitchFamily="18" charset="0"/>
                          <a:cs typeface="Times New Roman" panose="02020603050405020304" pitchFamily="18" charset="0"/>
                        </a:rPr>
                        <a:t>), пятка не касается поверхности</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 вверх</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«Великаны»</a:t>
                      </a:r>
                    </a:p>
                    <a:p>
                      <a:r>
                        <a:rPr lang="ru-RU" sz="1400" dirty="0" smtClean="0">
                          <a:latin typeface="Times New Roman" panose="02020603050405020304" pitchFamily="18" charset="0"/>
                          <a:cs typeface="Times New Roman" panose="02020603050405020304" pitchFamily="18" charset="0"/>
                        </a:rPr>
                        <a:t>«К солнышку»</a:t>
                      </a:r>
                      <a:endParaRPr lang="ru-RU" sz="1400" dirty="0">
                        <a:latin typeface="Times New Roman" panose="02020603050405020304" pitchFamily="18" charset="0"/>
                        <a:cs typeface="Times New Roman" panose="02020603050405020304" pitchFamily="18" charset="0"/>
                      </a:endParaRPr>
                    </a:p>
                  </a:txBody>
                  <a:tcPr/>
                </a:tc>
              </a:tr>
              <a:tr h="6663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Х. на пятках</a:t>
                      </a:r>
                    </a:p>
                    <a:p>
                      <a:endParaRPr lang="ru-RU" dirty="0"/>
                    </a:p>
                  </a:txBody>
                  <a:tcPr/>
                </a:tc>
                <a:tc>
                  <a:txBody>
                    <a:bodyPr/>
                    <a:lstStyle/>
                    <a:p>
                      <a:pPr algn="just"/>
                      <a:r>
                        <a:rPr lang="ru-RU" sz="1400" dirty="0" smtClean="0">
                          <a:latin typeface="Times New Roman" panose="02020603050405020304" pitchFamily="18" charset="0"/>
                          <a:cs typeface="Times New Roman" panose="02020603050405020304" pitchFamily="18" charset="0"/>
                        </a:rPr>
                        <a:t>Нога ставится на пятку, носки подняты вверх, при этом не следует их сильно разворачивать в сторону</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Согнутые в локтях руки обхватить за спиной</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600" smtClean="0">
                          <a:latin typeface="Times New Roman" panose="02020603050405020304" pitchFamily="18" charset="0"/>
                          <a:cs typeface="Times New Roman" panose="02020603050405020304" pitchFamily="18" charset="0"/>
                        </a:rPr>
                        <a:t>«Пингвины»</a:t>
                      </a:r>
                      <a:endParaRPr lang="ru-RU" sz="1600">
                        <a:latin typeface="Times New Roman" panose="02020603050405020304" pitchFamily="18" charset="0"/>
                        <a:cs typeface="Times New Roman" panose="02020603050405020304" pitchFamily="18" charset="0"/>
                      </a:endParaRPr>
                    </a:p>
                  </a:txBody>
                  <a:tcPr/>
                </a:tc>
              </a:tr>
              <a:tr h="1054975">
                <a:tc>
                  <a:txBody>
                    <a:bodyPr/>
                    <a:lstStyle/>
                    <a:p>
                      <a:r>
                        <a:rPr lang="ru-RU" sz="1400" dirty="0" smtClean="0">
                          <a:latin typeface="Times New Roman" panose="02020603050405020304" pitchFamily="18" charset="0"/>
                          <a:cs typeface="Times New Roman" panose="02020603050405020304" pitchFamily="18" charset="0"/>
                        </a:rPr>
                        <a:t>Х. с высоким подниманием колена</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Нога ставится сначала на переднюю часть, затем на всю стопу. Согнутая в колене нога</a:t>
                      </a:r>
                      <a:r>
                        <a:rPr lang="ru-RU" sz="1400" baseline="0" dirty="0" smtClean="0">
                          <a:latin typeface="Times New Roman" panose="02020603050405020304" pitchFamily="18" charset="0"/>
                          <a:cs typeface="Times New Roman" panose="02020603050405020304" pitchFamily="18" charset="0"/>
                        </a:rPr>
                        <a:t> поднимается вперёд-вверх. Бедро принимает горизонтальное положение, голень образует с бедром прямой угол, носок оттянут вниз</a:t>
                      </a:r>
                      <a:r>
                        <a:rPr lang="ru-RU" sz="1400" dirty="0" smtClean="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Руки в стороны. Взмахи руками. Руки вперёд, пальцы сжаты в кулаки.</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«Петушок»</a:t>
                      </a:r>
                    </a:p>
                    <a:p>
                      <a:r>
                        <a:rPr lang="ru-RU" sz="1400" dirty="0" smtClean="0">
                          <a:latin typeface="Times New Roman" panose="02020603050405020304" pitchFamily="18" charset="0"/>
                          <a:cs typeface="Times New Roman" panose="02020603050405020304" pitchFamily="18" charset="0"/>
                        </a:rPr>
                        <a:t>«Цирковая лошадка»</a:t>
                      </a:r>
                      <a:endParaRPr lang="ru-RU" sz="1400" dirty="0">
                        <a:latin typeface="Times New Roman" panose="02020603050405020304" pitchFamily="18" charset="0"/>
                        <a:cs typeface="Times New Roman" panose="02020603050405020304" pitchFamily="18" charset="0"/>
                      </a:endParaRPr>
                    </a:p>
                  </a:txBody>
                  <a:tcPr/>
                </a:tc>
              </a:tr>
              <a:tr h="305387">
                <a:tc>
                  <a:txBody>
                    <a:bodyPr/>
                    <a:lstStyle/>
                    <a:p>
                      <a:r>
                        <a:rPr lang="ru-RU" sz="1400" dirty="0" smtClean="0">
                          <a:latin typeface="Times New Roman" panose="02020603050405020304" pitchFamily="18" charset="0"/>
                          <a:cs typeface="Times New Roman" panose="02020603050405020304" pitchFamily="18" charset="0"/>
                        </a:rPr>
                        <a:t>Х. широким шагом</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Нога ставится перекатом</a:t>
                      </a:r>
                      <a:r>
                        <a:rPr lang="ru-RU" sz="1400" baseline="0" dirty="0" smtClean="0">
                          <a:latin typeface="Times New Roman" panose="02020603050405020304" pitchFamily="18" charset="0"/>
                          <a:cs typeface="Times New Roman" panose="02020603050405020304" pitchFamily="18" charset="0"/>
                        </a:rPr>
                        <a:t> с пятки на носок</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a:t>
                      </a:r>
                      <a:r>
                        <a:rPr lang="ru-RU" sz="1400" baseline="0" dirty="0" smtClean="0">
                          <a:latin typeface="Times New Roman" panose="02020603050405020304" pitchFamily="18" charset="0"/>
                          <a:cs typeface="Times New Roman" panose="02020603050405020304" pitchFamily="18" charset="0"/>
                        </a:rPr>
                        <a:t> на пояс</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«Гулливер»</a:t>
                      </a:r>
                      <a:endParaRPr lang="ru-RU" sz="1600" dirty="0">
                        <a:latin typeface="Times New Roman" panose="02020603050405020304" pitchFamily="18" charset="0"/>
                        <a:cs typeface="Times New Roman" panose="02020603050405020304" pitchFamily="18" charset="0"/>
                      </a:endParaRPr>
                    </a:p>
                  </a:txBody>
                  <a:tcPr/>
                </a:tc>
              </a:tr>
              <a:tr h="666300">
                <a:tc>
                  <a:txBody>
                    <a:bodyPr/>
                    <a:lstStyle/>
                    <a:p>
                      <a:r>
                        <a:rPr lang="ru-RU" sz="1400" dirty="0" smtClean="0">
                          <a:latin typeface="Times New Roman" panose="02020603050405020304" pitchFamily="18" charset="0"/>
                          <a:cs typeface="Times New Roman" panose="02020603050405020304" pitchFamily="18" charset="0"/>
                        </a:rPr>
                        <a:t>Х. в приседе</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Выполняется на полностью согнутых в коленях ногах. Нога ставится на всю стопу. Спину надо стараться держать прямо.</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a:t>
                      </a:r>
                      <a:r>
                        <a:rPr lang="ru-RU" sz="1400" baseline="0" dirty="0" smtClean="0">
                          <a:latin typeface="Times New Roman" panose="02020603050405020304" pitchFamily="18" charset="0"/>
                          <a:cs typeface="Times New Roman" panose="02020603050405020304" pitchFamily="18" charset="0"/>
                        </a:rPr>
                        <a:t> на колени</a:t>
                      </a:r>
                      <a:endParaRPr lang="ru-RU" sz="1400" dirty="0"/>
                    </a:p>
                  </a:txBody>
                  <a:tcPr/>
                </a:tc>
                <a:tc>
                  <a:txBody>
                    <a:bodyPr/>
                    <a:lstStyle/>
                    <a:p>
                      <a:r>
                        <a:rPr lang="ru-RU" sz="1400" dirty="0" smtClean="0">
                          <a:latin typeface="Times New Roman" panose="02020603050405020304" pitchFamily="18" charset="0"/>
                          <a:cs typeface="Times New Roman" panose="02020603050405020304" pitchFamily="18" charset="0"/>
                        </a:rPr>
                        <a:t>«Гуси»</a:t>
                      </a:r>
                      <a:endParaRPr lang="ru-RU" sz="1400" dirty="0">
                        <a:latin typeface="Times New Roman" panose="02020603050405020304" pitchFamily="18" charset="0"/>
                        <a:cs typeface="Times New Roman" panose="02020603050405020304" pitchFamily="18" charset="0"/>
                      </a:endParaRPr>
                    </a:p>
                  </a:txBody>
                  <a:tcPr/>
                </a:tc>
              </a:tr>
              <a:tr h="900423">
                <a:tc>
                  <a:txBody>
                    <a:bodyPr/>
                    <a:lstStyle/>
                    <a:p>
                      <a:r>
                        <a:rPr lang="ru-RU" sz="1400" dirty="0" smtClean="0">
                          <a:latin typeface="Times New Roman" panose="02020603050405020304" pitchFamily="18" charset="0"/>
                          <a:cs typeface="Times New Roman" panose="02020603050405020304" pitchFamily="18" charset="0"/>
                        </a:rPr>
                        <a:t>Х. в </a:t>
                      </a:r>
                      <a:r>
                        <a:rPr lang="ru-RU" sz="1400" dirty="0" err="1" smtClean="0">
                          <a:latin typeface="Times New Roman" panose="02020603050405020304" pitchFamily="18" charset="0"/>
                          <a:cs typeface="Times New Roman" panose="02020603050405020304" pitchFamily="18" charset="0"/>
                        </a:rPr>
                        <a:t>полуприседе</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Выполняется на полусогнутых ногах. Нога ставится на переднюю часть стопы. Спину надо стараться держать прямо.</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 согнуты в локтях, пальцы широко расставлены.</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«Утёнок»</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33680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036712693"/>
              </p:ext>
            </p:extLst>
          </p:nvPr>
        </p:nvGraphicFramePr>
        <p:xfrm>
          <a:off x="476516" y="719666"/>
          <a:ext cx="11294776" cy="5521960"/>
        </p:xfrm>
        <a:graphic>
          <a:graphicData uri="http://schemas.openxmlformats.org/drawingml/2006/table">
            <a:tbl>
              <a:tblPr firstRow="1" bandRow="1">
                <a:tableStyleId>{616DA210-FB5B-4158-B5E0-FEB733F419BA}</a:tableStyleId>
              </a:tblPr>
              <a:tblGrid>
                <a:gridCol w="2823694"/>
                <a:gridCol w="3371046"/>
                <a:gridCol w="2717443"/>
                <a:gridCol w="2382593"/>
              </a:tblGrid>
              <a:tr h="370840">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algn="just"/>
                      <a:r>
                        <a:rPr lang="ru-RU" sz="1400" dirty="0" smtClean="0">
                          <a:latin typeface="Times New Roman" panose="02020603050405020304" pitchFamily="18" charset="0"/>
                          <a:cs typeface="Times New Roman" panose="02020603050405020304" pitchFamily="18" charset="0"/>
                        </a:rPr>
                        <a:t>Х. </a:t>
                      </a:r>
                      <a:r>
                        <a:rPr lang="ru-RU" sz="1400" dirty="0" err="1" smtClean="0">
                          <a:latin typeface="Times New Roman" panose="02020603050405020304" pitchFamily="18" charset="0"/>
                          <a:cs typeface="Times New Roman" panose="02020603050405020304" pitchFamily="18" charset="0"/>
                        </a:rPr>
                        <a:t>скрестным</a:t>
                      </a:r>
                      <a:r>
                        <a:rPr lang="ru-RU" sz="1400" dirty="0" smtClean="0">
                          <a:latin typeface="Times New Roman" panose="02020603050405020304" pitchFamily="18" charset="0"/>
                          <a:cs typeface="Times New Roman" panose="02020603050405020304" pitchFamily="18" charset="0"/>
                        </a:rPr>
                        <a:t> шагом</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Одна нога выносится вперёд и ставится перед другой немного в сторону. Продвижение вперёд незначительное. Ногу нужно ставить выпрямленной и на всю стопу.</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 на пояс</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«Верёвочка»</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r>
                        <a:rPr lang="ru-RU" sz="1400" dirty="0" smtClean="0">
                          <a:latin typeface="Times New Roman" panose="02020603050405020304" pitchFamily="18" charset="0"/>
                          <a:cs typeface="Times New Roman" panose="02020603050405020304" pitchFamily="18" charset="0"/>
                        </a:rPr>
                        <a:t>Х. спиной вперёд</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Одна нога ставится назад на переднюю часть стопы или сразу на всю стопу. Толчок</a:t>
                      </a:r>
                      <a:r>
                        <a:rPr lang="ru-RU" sz="1400" baseline="0" dirty="0" smtClean="0">
                          <a:latin typeface="Times New Roman" panose="02020603050405020304" pitchFamily="18" charset="0"/>
                          <a:cs typeface="Times New Roman" panose="02020603050405020304" pitchFamily="18" charset="0"/>
                        </a:rPr>
                        <a:t> производится пяткой другой ноги или всей стопой одновременно.</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 за спину</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«Рак»</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r>
                        <a:rPr lang="ru-RU" sz="1400" dirty="0" smtClean="0">
                          <a:latin typeface="Times New Roman" panose="02020603050405020304" pitchFamily="18" charset="0"/>
                          <a:cs typeface="Times New Roman" panose="02020603050405020304" pitchFamily="18" charset="0"/>
                        </a:rPr>
                        <a:t>Х. приставным шагом</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Шаг начинается с любой ноги: одна нога при этом выносится вперёд, другая к ней приставляется. Обе ноги оказываются вместе, пятки их соединяются на каждом шаге.</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Различные положения рук</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«Сороконожка»</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r>
                        <a:rPr lang="ru-RU" sz="1400" dirty="0" smtClean="0">
                          <a:latin typeface="Times New Roman" panose="02020603050405020304" pitchFamily="18" charset="0"/>
                          <a:cs typeface="Times New Roman" panose="02020603050405020304" pitchFamily="18" charset="0"/>
                        </a:rPr>
                        <a:t>Х. выпадами</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Выносимая вперёд нога ставится согнутой в колене на всю стопу. Оставшаяся сзади нога стоит на носке. Толчок производится носком</a:t>
                      </a:r>
                      <a:r>
                        <a:rPr lang="ru-RU" sz="1400" baseline="0" dirty="0" smtClean="0">
                          <a:latin typeface="Times New Roman" panose="02020603050405020304" pitchFamily="18" charset="0"/>
                          <a:cs typeface="Times New Roman" panose="02020603050405020304" pitchFamily="18" charset="0"/>
                        </a:rPr>
                        <a:t> сзади стоящей ноги.</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Руки на колено. Руки к плечам – в стороны</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«Силачи»</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r>
                        <a:rPr lang="ru-RU" sz="1400" dirty="0" smtClean="0">
                          <a:latin typeface="Times New Roman" panose="02020603050405020304" pitchFamily="18" charset="0"/>
                          <a:cs typeface="Times New Roman" panose="02020603050405020304" pitchFamily="18" charset="0"/>
                        </a:rPr>
                        <a:t>Спортивная х.</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Выполняется постановкой ноги с носка более широким шагом, стопа ставится на опору полностью</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Махи руками вперёд – назад </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smtClean="0">
                          <a:latin typeface="Times New Roman" panose="02020603050405020304" pitchFamily="18" charset="0"/>
                          <a:cs typeface="Times New Roman" panose="02020603050405020304" pitchFamily="18" charset="0"/>
                        </a:rPr>
                        <a:t>«Спортсмен»</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8763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3906924594"/>
              </p:ext>
            </p:extLst>
          </p:nvPr>
        </p:nvGraphicFramePr>
        <p:xfrm>
          <a:off x="219075" y="554038"/>
          <a:ext cx="11972925" cy="6232651"/>
        </p:xfrm>
        <a:graphic>
          <a:graphicData uri="http://schemas.openxmlformats.org/drawingml/2006/table">
            <a:tbl>
              <a:tblPr firstRow="1" bandRow="1">
                <a:tableStyleId>{5940675A-B579-460E-94D1-54222C63F5DA}</a:tableStyleId>
              </a:tblPr>
              <a:tblGrid>
                <a:gridCol w="2221275"/>
                <a:gridCol w="3795203"/>
                <a:gridCol w="2879585"/>
                <a:gridCol w="3076862"/>
              </a:tblGrid>
              <a:tr h="749497">
                <a:tc>
                  <a:txBody>
                    <a:bodyPr/>
                    <a:lstStyle/>
                    <a:p>
                      <a:r>
                        <a:rPr lang="ru-RU" sz="1600" dirty="0" smtClean="0">
                          <a:latin typeface="Times New Roman" panose="02020603050405020304" pitchFamily="18" charset="0"/>
                          <a:cs typeface="Times New Roman" panose="02020603050405020304" pitchFamily="18" charset="0"/>
                        </a:rPr>
                        <a:t>Возраст</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Особенности выполнения движения детьми</a:t>
                      </a:r>
                      <a:endParaRPr lang="ru-RU" sz="16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Программные требования</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Педагогические требования при обучении движению</a:t>
                      </a:r>
                      <a:endParaRPr lang="ru-RU" sz="1600" dirty="0">
                        <a:latin typeface="Times New Roman" panose="02020603050405020304" pitchFamily="18" charset="0"/>
                        <a:cs typeface="Times New Roman" panose="02020603050405020304" pitchFamily="18" charset="0"/>
                      </a:endParaRPr>
                    </a:p>
                  </a:txBody>
                  <a:tcPr/>
                </a:tc>
              </a:tr>
              <a:tr h="5483154">
                <a:tc>
                  <a:txBody>
                    <a:bodyPr/>
                    <a:lstStyle/>
                    <a:p>
                      <a:r>
                        <a:rPr lang="ru-RU" sz="1600" b="1" dirty="0" smtClean="0">
                          <a:latin typeface="Times New Roman" panose="02020603050405020304" pitchFamily="18" charset="0"/>
                          <a:cs typeface="Times New Roman" panose="02020603050405020304" pitchFamily="18" charset="0"/>
                        </a:rPr>
                        <a:t>Младший дошкольный возраст</a:t>
                      </a:r>
                      <a:endParaRPr lang="ru-RU" sz="1600" b="1"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Нет согласованности движений рук и ног;</a:t>
                      </a:r>
                      <a:r>
                        <a:rPr lang="ru-RU" sz="1600" baseline="0" dirty="0" smtClean="0">
                          <a:latin typeface="Times New Roman" panose="02020603050405020304" pitchFamily="18" charset="0"/>
                          <a:cs typeface="Times New Roman" panose="02020603050405020304" pitchFamily="18" charset="0"/>
                        </a:rPr>
                        <a:t> не сформирована ступня – дети «шлёпают» ею во время х., ноги полусогнуты, туловище наклонено вперёд; ребёнок при х. наступает всей ступней; при х. опускает голову, смотрит себе под ноги; темп х. неустойчив; плохо используется пространство зала</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Учить ходить</a:t>
                      </a:r>
                      <a:r>
                        <a:rPr lang="ru-RU" sz="1600" baseline="0" dirty="0" smtClean="0">
                          <a:latin typeface="Times New Roman" panose="02020603050405020304" pitchFamily="18" charset="0"/>
                          <a:cs typeface="Times New Roman" panose="02020603050405020304" pitchFamily="18" charset="0"/>
                        </a:rPr>
                        <a:t> со свободными, естественными движениями рук.</a:t>
                      </a:r>
                    </a:p>
                    <a:p>
                      <a:pPr algn="just"/>
                      <a:r>
                        <a:rPr lang="ru-RU" sz="1600" baseline="0" dirty="0" smtClean="0">
                          <a:latin typeface="Times New Roman" panose="02020603050405020304" pitchFamily="18" charset="0"/>
                          <a:cs typeface="Times New Roman" panose="02020603050405020304" pitchFamily="18" charset="0"/>
                        </a:rPr>
                        <a:t>Учить ходить с высоким подниманием колен.</a:t>
                      </a:r>
                    </a:p>
                    <a:p>
                      <a:pPr algn="just"/>
                      <a:r>
                        <a:rPr lang="ru-RU" sz="1600" baseline="0" dirty="0" smtClean="0">
                          <a:latin typeface="Times New Roman" panose="02020603050405020304" pitchFamily="18" charset="0"/>
                          <a:cs typeface="Times New Roman" panose="02020603050405020304" pitchFamily="18" charset="0"/>
                        </a:rPr>
                        <a:t>Учить перешагивать через предметы.</a:t>
                      </a:r>
                    </a:p>
                    <a:p>
                      <a:pPr algn="just"/>
                      <a:r>
                        <a:rPr lang="ru-RU" sz="1600" baseline="0" dirty="0" smtClean="0">
                          <a:latin typeface="Times New Roman" panose="02020603050405020304" pitchFamily="18" charset="0"/>
                          <a:cs typeface="Times New Roman" panose="02020603050405020304" pitchFamily="18" charset="0"/>
                        </a:rPr>
                        <a:t>Учить ориентировки в пространстве.</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600" dirty="0" smtClean="0">
                          <a:latin typeface="Times New Roman" panose="02020603050405020304" pitchFamily="18" charset="0"/>
                          <a:cs typeface="Times New Roman" panose="02020603050405020304" pitchFamily="18" charset="0"/>
                        </a:rPr>
                        <a:t>Обращать внимание на положение туловища и головы во время движения (голова поднята, туловище выпрямлено), при х. обращать внимание на то, чтобы детине «шаркали» ногами, не смотрели под ноги.</a:t>
                      </a:r>
                    </a:p>
                    <a:p>
                      <a:pPr algn="just"/>
                      <a:r>
                        <a:rPr lang="ru-RU" sz="1600" dirty="0" smtClean="0">
                          <a:latin typeface="Times New Roman" panose="02020603050405020304" pitchFamily="18" charset="0"/>
                          <a:cs typeface="Times New Roman" panose="02020603050405020304" pitchFamily="18" charset="0"/>
                        </a:rPr>
                        <a:t>Используются</a:t>
                      </a:r>
                      <a:r>
                        <a:rPr lang="ru-RU" sz="1600" baseline="0" dirty="0" smtClean="0">
                          <a:latin typeface="Times New Roman" panose="02020603050405020304" pitchFamily="18" charset="0"/>
                          <a:cs typeface="Times New Roman" panose="02020603050405020304" pitchFamily="18" charset="0"/>
                        </a:rPr>
                        <a:t> дополнительные упражнения ходьба: на носках; высоко поднимая колени; обходя предметы; меняя направление; по кругу, не держась за руки; приставными шагами, вперёд, в стороны; чередуя х. с б.; перешагивая через предметы. </a:t>
                      </a:r>
                      <a:endParaRPr lang="ru-RU" sz="1600" dirty="0">
                        <a:latin typeface="Times New Roman" panose="02020603050405020304" pitchFamily="18" charset="0"/>
                        <a:cs typeface="Times New Roman" panose="02020603050405020304" pitchFamily="18" charset="0"/>
                      </a:endParaRPr>
                    </a:p>
                  </a:txBody>
                  <a:tcPr/>
                </a:tc>
              </a:tr>
            </a:tbl>
          </a:graphicData>
        </a:graphic>
      </p:graphicFrame>
      <p:sp>
        <p:nvSpPr>
          <p:cNvPr id="3" name="TextBox 2"/>
          <p:cNvSpPr txBox="1"/>
          <p:nvPr/>
        </p:nvSpPr>
        <p:spPr>
          <a:xfrm>
            <a:off x="3284113" y="0"/>
            <a:ext cx="7199290" cy="400110"/>
          </a:xfrm>
          <a:prstGeom prst="rect">
            <a:avLst/>
          </a:prstGeom>
          <a:noFill/>
        </p:spPr>
        <p:txBody>
          <a:bodyPr wrap="square" rtlCol="0">
            <a:spAutoFit/>
          </a:bodyPr>
          <a:lstStyle/>
          <a:p>
            <a:pPr algn="ctr"/>
            <a:r>
              <a:rPr lang="ru-RU" sz="2000" b="1" dirty="0">
                <a:solidFill>
                  <a:srgbClr val="00B0F0"/>
                </a:solidFill>
                <a:latin typeface="Times New Roman" panose="02020603050405020304" pitchFamily="18" charset="0"/>
                <a:cs typeface="Times New Roman" panose="02020603050405020304" pitchFamily="18" charset="0"/>
              </a:rPr>
              <a:t>Методика обучения ходьбе</a:t>
            </a:r>
            <a:endParaRPr lang="ru-RU" sz="2000" b="1" dirty="0"/>
          </a:p>
        </p:txBody>
      </p:sp>
    </p:spTree>
    <p:extLst>
      <p:ext uri="{BB962C8B-B14F-4D97-AF65-F5344CB8AC3E}">
        <p14:creationId xmlns:p14="http://schemas.microsoft.com/office/powerpoint/2010/main" val="85993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374675457"/>
              </p:ext>
            </p:extLst>
          </p:nvPr>
        </p:nvGraphicFramePr>
        <p:xfrm>
          <a:off x="502276" y="719666"/>
          <a:ext cx="11294772" cy="6101080"/>
        </p:xfrm>
        <a:graphic>
          <a:graphicData uri="http://schemas.openxmlformats.org/drawingml/2006/table">
            <a:tbl>
              <a:tblPr firstRow="1" bandRow="1">
                <a:tableStyleId>{5940675A-B579-460E-94D1-54222C63F5DA}</a:tableStyleId>
              </a:tblPr>
              <a:tblGrid>
                <a:gridCol w="1609859"/>
                <a:gridCol w="4037527"/>
                <a:gridCol w="2823693"/>
                <a:gridCol w="2823693"/>
              </a:tblGrid>
              <a:tr h="370840">
                <a:tc>
                  <a:txBody>
                    <a:bodyPr/>
                    <a:lstStyle/>
                    <a:p>
                      <a:pPr algn="ctr"/>
                      <a:r>
                        <a:rPr lang="ru-RU" sz="1400" dirty="0" smtClean="0">
                          <a:latin typeface="Times New Roman" panose="02020603050405020304" pitchFamily="18" charset="0"/>
                          <a:cs typeface="Times New Roman" panose="02020603050405020304" pitchFamily="18" charset="0"/>
                        </a:rPr>
                        <a:t>1</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2</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3</a:t>
                      </a:r>
                      <a:endParaRPr lang="ru-RU" sz="1400" dirty="0">
                        <a:latin typeface="Times New Roman" panose="02020603050405020304" pitchFamily="18" charset="0"/>
                        <a:cs typeface="Times New Roman" panose="02020603050405020304" pitchFamily="18" charset="0"/>
                      </a:endParaRPr>
                    </a:p>
                  </a:txBody>
                  <a:tcPr/>
                </a:tc>
                <a:tc>
                  <a:txBody>
                    <a:bodyPr/>
                    <a:lstStyle/>
                    <a:p>
                      <a:pPr algn="ctr"/>
                      <a:r>
                        <a:rPr lang="ru-RU" sz="1400" dirty="0" smtClean="0">
                          <a:latin typeface="Times New Roman" panose="02020603050405020304" pitchFamily="18" charset="0"/>
                          <a:cs typeface="Times New Roman" panose="02020603050405020304" pitchFamily="18" charset="0"/>
                        </a:rPr>
                        <a:t>4</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Средний дошкольный возраст</a:t>
                      </a:r>
                    </a:p>
                    <a:p>
                      <a:endParaRPr lang="ru-RU" dirty="0"/>
                    </a:p>
                  </a:txBody>
                  <a:tcPr/>
                </a:tc>
                <a:tc>
                  <a:txBody>
                    <a:bodyPr/>
                    <a:lstStyle/>
                    <a:p>
                      <a:pPr algn="just"/>
                      <a:r>
                        <a:rPr lang="ru-RU" sz="1400" dirty="0" smtClean="0">
                          <a:latin typeface="Times New Roman" panose="02020603050405020304" pitchFamily="18" charset="0"/>
                          <a:cs typeface="Times New Roman" panose="02020603050405020304" pitchFamily="18" charset="0"/>
                        </a:rPr>
                        <a:t>Х. вполне уверенная, с четким соблюдением намеченного направления. Движения рук ещё не энергичны и выполняются с маленькой амплитудой. Плечи напряжены, туловище не достаточно выпрямлено, зато голова при х. «смотрит» вперёд. Увеличивается длина шага,</a:t>
                      </a:r>
                      <a:r>
                        <a:rPr lang="ru-RU" sz="1400" baseline="0" dirty="0" smtClean="0">
                          <a:latin typeface="Times New Roman" panose="02020603050405020304" pitchFamily="18" charset="0"/>
                          <a:cs typeface="Times New Roman" panose="02020603050405020304" pitchFamily="18" charset="0"/>
                        </a:rPr>
                        <a:t> устанавливается ритмичность шагов. В целом х. ещё недостаточно совершенна. Часто встречаются отсутствие правильной осанки, «шарканье» ногами, скованные движения</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Формировать правильную осанку.</a:t>
                      </a:r>
                    </a:p>
                    <a:p>
                      <a:pPr algn="just"/>
                      <a:r>
                        <a:rPr lang="ru-RU" sz="1400" dirty="0" smtClean="0">
                          <a:latin typeface="Times New Roman" panose="02020603050405020304" pitchFamily="18" charset="0"/>
                          <a:cs typeface="Times New Roman" panose="02020603050405020304" pitchFamily="18" charset="0"/>
                        </a:rPr>
                        <a:t>Учить ходить по наклонной плоскости.</a:t>
                      </a:r>
                    </a:p>
                    <a:p>
                      <a:pPr algn="just"/>
                      <a:r>
                        <a:rPr lang="ru-RU" sz="1400" dirty="0" smtClean="0">
                          <a:latin typeface="Times New Roman" panose="02020603050405020304" pitchFamily="18" charset="0"/>
                          <a:cs typeface="Times New Roman" panose="02020603050405020304" pitchFamily="18" charset="0"/>
                        </a:rPr>
                        <a:t>Знакомить с техникой приставного шага.</a:t>
                      </a:r>
                    </a:p>
                    <a:p>
                      <a:r>
                        <a:rPr lang="ru-RU" sz="1400" dirty="0" smtClean="0">
                          <a:latin typeface="Times New Roman" panose="02020603050405020304" pitchFamily="18" charset="0"/>
                          <a:cs typeface="Times New Roman" panose="02020603050405020304" pitchFamily="18" charset="0"/>
                        </a:rPr>
                        <a:t>Учить координировать</a:t>
                      </a:r>
                      <a:r>
                        <a:rPr lang="ru-RU" sz="1400" baseline="0" dirty="0" smtClean="0">
                          <a:latin typeface="Times New Roman" panose="02020603050405020304" pitchFamily="18" charset="0"/>
                          <a:cs typeface="Times New Roman" panose="02020603050405020304" pitchFamily="18" charset="0"/>
                        </a:rPr>
                        <a:t> движения рук во время х.</a:t>
                      </a:r>
                      <a:endParaRPr lang="ru-RU" sz="14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Обращать внимание на движения рук во время выполнения упражнения, на положение туловища (плечи расправлены, спина прямая), на постановку стопы (перекат с пятки на носок)</a:t>
                      </a:r>
                    </a:p>
                    <a:p>
                      <a:pPr algn="just"/>
                      <a:r>
                        <a:rPr lang="ru-RU" sz="1400" dirty="0" smtClean="0">
                          <a:latin typeface="Times New Roman" panose="02020603050405020304" pitchFamily="18" charset="0"/>
                          <a:cs typeface="Times New Roman" panose="02020603050405020304" pitchFamily="18" charset="0"/>
                        </a:rPr>
                        <a:t>Следить за правильной осанкой.</a:t>
                      </a:r>
                    </a:p>
                    <a:p>
                      <a:pPr algn="just"/>
                      <a:r>
                        <a:rPr lang="ru-RU" sz="1400" dirty="0" smtClean="0">
                          <a:latin typeface="Times New Roman" panose="02020603050405020304" pitchFamily="18" charset="0"/>
                          <a:cs typeface="Times New Roman" panose="02020603050405020304" pitchFamily="18" charset="0"/>
                        </a:rPr>
                        <a:t>Упражнения: х. с мешочком на голове (руки на поясе или в стороны, плечи отведены назад); на носках, пятках, внешней стороне стопы; мелкими и широкими шагами;</a:t>
                      </a:r>
                      <a:r>
                        <a:rPr lang="ru-RU" sz="1400" baseline="0" dirty="0" smtClean="0">
                          <a:latin typeface="Times New Roman" panose="02020603050405020304" pitchFamily="18" charset="0"/>
                          <a:cs typeface="Times New Roman" panose="02020603050405020304" pitchFamily="18" charset="0"/>
                        </a:rPr>
                        <a:t> «змейкой» между расставленных предметов и т</a:t>
                      </a:r>
                      <a:r>
                        <a:rPr lang="ru-RU" sz="1400" dirty="0" smtClean="0">
                          <a:latin typeface="Times New Roman" panose="02020603050405020304" pitchFamily="18" charset="0"/>
                          <a:cs typeface="Times New Roman" panose="02020603050405020304" pitchFamily="18" charset="0"/>
                        </a:rPr>
                        <a:t>.д. </a:t>
                      </a:r>
                      <a:endParaRPr lang="ru-RU" sz="1400"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b="1" dirty="0" smtClean="0">
                          <a:latin typeface="Times New Roman" panose="02020603050405020304" pitchFamily="18" charset="0"/>
                          <a:cs typeface="Times New Roman" panose="02020603050405020304" pitchFamily="18" charset="0"/>
                        </a:rPr>
                        <a:t>Старший дошкольный возраст</a:t>
                      </a:r>
                    </a:p>
                    <a:p>
                      <a:endParaRPr lang="ru-RU" dirty="0"/>
                    </a:p>
                  </a:txBody>
                  <a:tcPr/>
                </a:tc>
                <a:tc>
                  <a:txBody>
                    <a:bodyPr/>
                    <a:lstStyle/>
                    <a:p>
                      <a:r>
                        <a:rPr lang="ru-RU" sz="1400" dirty="0" smtClean="0">
                          <a:latin typeface="Times New Roman" panose="02020603050405020304" pitchFamily="18" charset="0"/>
                          <a:cs typeface="Times New Roman" panose="02020603050405020304" pitchFamily="18" charset="0"/>
                        </a:rPr>
                        <a:t>Согласованность движений</a:t>
                      </a:r>
                      <a:r>
                        <a:rPr lang="ru-RU" sz="1400" baseline="0" dirty="0" smtClean="0">
                          <a:latin typeface="Times New Roman" panose="02020603050405020304" pitchFamily="18" charset="0"/>
                          <a:cs typeface="Times New Roman" panose="02020603050405020304" pitchFamily="18" charset="0"/>
                        </a:rPr>
                        <a:t> рук и ног, уверенный широкий шаг с обозначенным перекатом, хорошая ориентировка при передвижениях группой, правильное положение тела (туловище выпрямлено, голова – прямо). В индивидуальных заданиях дети теряются.</a:t>
                      </a:r>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600" dirty="0" smtClean="0">
                          <a:latin typeface="Times New Roman" panose="02020603050405020304" pitchFamily="18" charset="0"/>
                          <a:cs typeface="Times New Roman" panose="02020603050405020304" pitchFamily="18" charset="0"/>
                        </a:rPr>
                        <a:t>Учить</a:t>
                      </a:r>
                      <a:r>
                        <a:rPr lang="ru-RU" sz="1600" baseline="0" dirty="0" smtClean="0">
                          <a:latin typeface="Times New Roman" panose="02020603050405020304" pitchFamily="18" charset="0"/>
                          <a:cs typeface="Times New Roman" panose="02020603050405020304" pitchFamily="18" charset="0"/>
                        </a:rPr>
                        <a:t> правильно дышать.</a:t>
                      </a:r>
                    </a:p>
                    <a:p>
                      <a:r>
                        <a:rPr lang="ru-RU" sz="1600" baseline="0" dirty="0" smtClean="0">
                          <a:latin typeface="Times New Roman" panose="02020603050405020304" pitchFamily="18" charset="0"/>
                          <a:cs typeface="Times New Roman" panose="02020603050405020304" pitchFamily="18" charset="0"/>
                        </a:rPr>
                        <a:t>Учить энергично размахивать руками.</a:t>
                      </a:r>
                    </a:p>
                    <a:p>
                      <a:r>
                        <a:rPr lang="ru-RU" sz="1600" baseline="0" dirty="0" smtClean="0">
                          <a:latin typeface="Times New Roman" panose="02020603050405020304" pitchFamily="18" charset="0"/>
                          <a:cs typeface="Times New Roman" panose="02020603050405020304" pitchFamily="18" charset="0"/>
                        </a:rPr>
                        <a:t>Отрабатывать лёгкость походки и координацию движения.</a:t>
                      </a:r>
                      <a:endParaRPr lang="ru-RU" sz="1600" dirty="0">
                        <a:latin typeface="Times New Roman" panose="02020603050405020304" pitchFamily="18" charset="0"/>
                        <a:cs typeface="Times New Roman" panose="02020603050405020304" pitchFamily="18" charset="0"/>
                      </a:endParaRPr>
                    </a:p>
                  </a:txBody>
                  <a:tcPr/>
                </a:tc>
                <a:tc>
                  <a:txBody>
                    <a:bodyPr/>
                    <a:lstStyle/>
                    <a:p>
                      <a:pPr algn="just"/>
                      <a:r>
                        <a:rPr lang="ru-RU" sz="1400" dirty="0" smtClean="0">
                          <a:latin typeface="Times New Roman" panose="02020603050405020304" pitchFamily="18" charset="0"/>
                          <a:cs typeface="Times New Roman" panose="02020603050405020304" pitchFamily="18" charset="0"/>
                        </a:rPr>
                        <a:t>Обращать внимание на положение рук при х.,</a:t>
                      </a:r>
                      <a:r>
                        <a:rPr lang="ru-RU" sz="1400" baseline="0" dirty="0" smtClean="0">
                          <a:latin typeface="Times New Roman" panose="02020603050405020304" pitchFamily="18" charset="0"/>
                          <a:cs typeface="Times New Roman" panose="02020603050405020304" pitchFamily="18" charset="0"/>
                        </a:rPr>
                        <a:t> на способ х. размашистым шагом с постановкой ноги с носка.</a:t>
                      </a:r>
                    </a:p>
                    <a:p>
                      <a:pPr algn="just"/>
                      <a:r>
                        <a:rPr lang="ru-RU" sz="1400" dirty="0" smtClean="0">
                          <a:latin typeface="Times New Roman" panose="02020603050405020304" pitchFamily="18" charset="0"/>
                          <a:cs typeface="Times New Roman" panose="02020603050405020304" pitchFamily="18" charset="0"/>
                        </a:rPr>
                        <a:t>Упражнения: х. гимнастическим шагом; </a:t>
                      </a:r>
                      <a:r>
                        <a:rPr lang="ru-RU" sz="1400" dirty="0" err="1" smtClean="0">
                          <a:latin typeface="Times New Roman" panose="02020603050405020304" pitchFamily="18" charset="0"/>
                          <a:cs typeface="Times New Roman" panose="02020603050405020304" pitchFamily="18" charset="0"/>
                        </a:rPr>
                        <a:t>скрестным</a:t>
                      </a:r>
                      <a:r>
                        <a:rPr lang="ru-RU" sz="1400" dirty="0" smtClean="0">
                          <a:latin typeface="Times New Roman" panose="02020603050405020304" pitchFamily="18" charset="0"/>
                          <a:cs typeface="Times New Roman" panose="02020603050405020304" pitchFamily="18" charset="0"/>
                        </a:rPr>
                        <a:t> шагом; спиной вперёд; с ритмическим притопыванием во время х.; в приседе; с выпадами; с различными движениями рук; с закрытыми глазами.</a:t>
                      </a:r>
                      <a:endParaRPr lang="ru-RU" sz="1400" dirty="0"/>
                    </a:p>
                  </a:txBody>
                  <a:tcPr/>
                </a:tc>
              </a:tr>
            </a:tbl>
          </a:graphicData>
        </a:graphic>
      </p:graphicFrame>
    </p:spTree>
    <p:extLst>
      <p:ext uri="{BB962C8B-B14F-4D97-AF65-F5344CB8AC3E}">
        <p14:creationId xmlns:p14="http://schemas.microsoft.com/office/powerpoint/2010/main" val="212584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3499" y="1"/>
            <a:ext cx="6220495" cy="461665"/>
          </a:xfrm>
          <a:prstGeom prst="rect">
            <a:avLst/>
          </a:prstGeom>
          <a:noFill/>
        </p:spPr>
        <p:txBody>
          <a:bodyPr wrap="square" rtlCol="0">
            <a:spAutoFit/>
          </a:bodyPr>
          <a:lstStyle/>
          <a:p>
            <a:pPr algn="ctr"/>
            <a:r>
              <a:rPr lang="ru-RU" sz="2400" b="1" dirty="0" smtClean="0">
                <a:solidFill>
                  <a:srgbClr val="FF0000"/>
                </a:solidFill>
                <a:latin typeface="Times New Roman" panose="02020603050405020304" pitchFamily="18" charset="0"/>
                <a:cs typeface="Times New Roman" panose="02020603050405020304" pitchFamily="18" charset="0"/>
              </a:rPr>
              <a:t>Ходьба</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3" name="Заголовок 2"/>
          <p:cNvSpPr>
            <a:spLocks noGrp="1"/>
          </p:cNvSpPr>
          <p:nvPr>
            <p:ph type="title"/>
          </p:nvPr>
        </p:nvSpPr>
        <p:spPr>
          <a:xfrm>
            <a:off x="581191" y="1"/>
            <a:ext cx="11202977" cy="631065"/>
          </a:xfrm>
        </p:spPr>
        <p:txBody>
          <a:bodyPr>
            <a:normAutofit fontScale="90000"/>
          </a:bodyPr>
          <a:lstStyle/>
          <a:p>
            <a:endParaRPr lang="ru-RU" dirty="0"/>
          </a:p>
        </p:txBody>
      </p:sp>
      <p:sp>
        <p:nvSpPr>
          <p:cNvPr id="4" name="Объект 3"/>
          <p:cNvSpPr>
            <a:spLocks noGrp="1"/>
          </p:cNvSpPr>
          <p:nvPr>
            <p:ph idx="1"/>
          </p:nvPr>
        </p:nvSpPr>
        <p:spPr>
          <a:xfrm>
            <a:off x="334851" y="631066"/>
            <a:ext cx="11655379" cy="5227734"/>
          </a:xfrm>
        </p:spPr>
        <p:txBody>
          <a:bodyPr>
            <a:normAutofit lnSpcReduction="10000"/>
          </a:bodyPr>
          <a:lstStyle/>
          <a:p>
            <a:pPr marL="0" indent="0" algn="just">
              <a:buNone/>
            </a:pPr>
            <a:r>
              <a:rPr lang="ru-RU" sz="2400" b="1" dirty="0" smtClean="0">
                <a:solidFill>
                  <a:srgbClr val="00B0F0"/>
                </a:solidFill>
                <a:latin typeface="Times New Roman" panose="02020603050405020304" pitchFamily="18" charset="0"/>
                <a:cs typeface="Times New Roman" panose="02020603050405020304" pitchFamily="18" charset="0"/>
              </a:rPr>
              <a:t>Многие дети 4-го г. не обладают ещё правильной координацией движений рук и ног. В то же время х. становится увереннее и четче: уменьшаются боковые раскачивания и повороты плеч в сторону шага, свободнее делаются движения рук. Некоторые изменения наблюдаются и в постановке ног – стопы располагаются уже ближе к линии направления движения. Походка остаётся тяжелой, р-к опускает на землю всю стопу, шлёпает ею, слабо отталкивается носком в конце шага. Ноги остаются в х. полусогнутыми. Он часто опускает голову и плечи, смотрит себе под ноги. Длина шагов продолжает оставаться неравномерной, но темп начинает стабилизироваться; несколько возрастает скорость ходьбы. Значительно улучшается пространственная ориентировка в х., дети свободнее двигаются в коллективе, но ещё плохо используют пространство зала, площадки, теснятся, вместо того чтобы разойтись подальше друг от друга.</a:t>
            </a:r>
          </a:p>
          <a:p>
            <a:pPr marL="0" indent="0" algn="just">
              <a:buNone/>
            </a:pPr>
            <a:r>
              <a:rPr lang="ru-RU" sz="2400" b="1" dirty="0" smtClean="0">
                <a:solidFill>
                  <a:srgbClr val="00B0F0"/>
                </a:solidFill>
                <a:latin typeface="Times New Roman" panose="02020603050405020304" pitchFamily="18" charset="0"/>
                <a:cs typeface="Times New Roman" panose="02020603050405020304" pitchFamily="18" charset="0"/>
              </a:rPr>
              <a:t>Во </a:t>
            </a:r>
            <a:r>
              <a:rPr lang="en-US" sz="2400" b="1" dirty="0" smtClean="0">
                <a:solidFill>
                  <a:srgbClr val="00B0F0"/>
                </a:solidFill>
                <a:latin typeface="Times New Roman" panose="02020603050405020304" pitchFamily="18" charset="0"/>
                <a:cs typeface="Times New Roman" panose="02020603050405020304" pitchFamily="18" charset="0"/>
              </a:rPr>
              <a:t>II</a:t>
            </a:r>
            <a:r>
              <a:rPr lang="ru-RU" sz="2400" b="1" dirty="0" smtClean="0">
                <a:solidFill>
                  <a:srgbClr val="00B0F0"/>
                </a:solidFill>
                <a:latin typeface="Times New Roman" panose="02020603050405020304" pitchFamily="18" charset="0"/>
                <a:cs typeface="Times New Roman" panose="02020603050405020304" pitchFamily="18" charset="0"/>
              </a:rPr>
              <a:t> мл. гр. к х. предъявляются четкие требования: ходить со свободными, естественными движениями рук; внимание ребёнка обращают на положение корпуса, головы; продолжают приучать не шаркать ногами. </a:t>
            </a: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2352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15155" y="365126"/>
            <a:ext cx="10838645" cy="3125050"/>
          </a:xfrm>
        </p:spPr>
        <p:txBody>
          <a:bodyPr>
            <a:normAutofit fontScale="90000"/>
          </a:bodyPr>
          <a:lstStyle/>
          <a:p>
            <a:pPr algn="just"/>
            <a:r>
              <a:rPr lang="ru-RU" sz="2400" dirty="0" smtClean="0">
                <a:solidFill>
                  <a:srgbClr val="00B0F0"/>
                </a:solidFill>
                <a:latin typeface="Times New Roman" panose="02020603050405020304" pitchFamily="18" charset="0"/>
                <a:cs typeface="Times New Roman" panose="02020603050405020304" pitchFamily="18" charset="0"/>
              </a:rPr>
              <a:t>Детям</a:t>
            </a:r>
            <a:r>
              <a:rPr lang="ru-RU" sz="2000" dirty="0" smtClean="0">
                <a:solidFill>
                  <a:srgbClr val="00B0F0"/>
                </a:solidFill>
              </a:rPr>
              <a:t> </a:t>
            </a:r>
            <a:r>
              <a:rPr lang="ru-RU" sz="2400" dirty="0" smtClean="0">
                <a:solidFill>
                  <a:srgbClr val="00B0F0"/>
                </a:solidFill>
                <a:latin typeface="Times New Roman" panose="02020603050405020304" pitchFamily="18" charset="0"/>
                <a:cs typeface="Times New Roman" panose="02020603050405020304" pitchFamily="18" charset="0"/>
              </a:rPr>
              <a:t>мл. дошкольного возраста трудно согласовывать свои действия в коллективе, они не могут ходить в одном темпе, наталкиваются друг на друга, быстро устают от однообразной ходьбы по залу. </a:t>
            </a:r>
            <a:br>
              <a:rPr lang="ru-RU" sz="2400" dirty="0" smtClean="0">
                <a:solidFill>
                  <a:srgbClr val="00B0F0"/>
                </a:solidFill>
                <a:latin typeface="Times New Roman" panose="02020603050405020304" pitchFamily="18" charset="0"/>
                <a:cs typeface="Times New Roman" panose="02020603050405020304" pitchFamily="18" charset="0"/>
              </a:rPr>
            </a:br>
            <a:r>
              <a:rPr lang="ru-RU" sz="2400" dirty="0" smtClean="0">
                <a:solidFill>
                  <a:srgbClr val="00B0F0"/>
                </a:solidFill>
                <a:latin typeface="Times New Roman" panose="02020603050405020304" pitchFamily="18" charset="0"/>
                <a:cs typeface="Times New Roman" panose="02020603050405020304" pitchFamily="18" charset="0"/>
              </a:rPr>
              <a:t>При х. по кругу  и вокруг зала водящим может быть не только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но и кто-нибудь из детей. Педагогу надо следить при этом, чтобы дети не сужали круга и не теснились. Это требование помогают выполнить пространственные ориентиры. При х. врассыпную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приучает малышей занимать всю площадь зала, при х. друг за другом – не отставать и не обгонять впереди идущего, не наталкиваться на него. </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262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53036" y="90153"/>
            <a:ext cx="10400763" cy="708337"/>
          </a:xfrm>
        </p:spPr>
        <p:txBody>
          <a:bodyPr>
            <a:normAutofit/>
          </a:bodyPr>
          <a:lstStyle/>
          <a:p>
            <a:pPr algn="ctr"/>
            <a:r>
              <a:rPr lang="ru-RU" sz="2400" b="1" dirty="0" smtClean="0">
                <a:solidFill>
                  <a:srgbClr val="FF0000"/>
                </a:solidFill>
                <a:latin typeface="Times New Roman" panose="02020603050405020304" pitchFamily="18" charset="0"/>
                <a:cs typeface="Times New Roman" panose="02020603050405020304" pitchFamily="18" charset="0"/>
              </a:rPr>
              <a:t>Средняя группа</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idx="1"/>
          </p:nvPr>
        </p:nvSpPr>
        <p:spPr>
          <a:xfrm>
            <a:off x="437882" y="682580"/>
            <a:ext cx="11384924" cy="5494383"/>
          </a:xfrm>
        </p:spPr>
        <p:txBody>
          <a:bodyPr>
            <a:normAutofit fontScale="85000" lnSpcReduction="20000"/>
          </a:bodyPr>
          <a:lstStyle/>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Ребенок ходит уверенно, четко соблюдая намеченное направление. Можно отметить сравнительно хорошее соотношение между движениями рук и ног. Но движения рук ещё недостаточно энергичны и выполняются с маленькой амплитудой. Плечи иногда напряжены чрезмерно или опущены, туловище недостаточно выпрямлено, зато голова приподнята – и ребёнок во время х. смотрит вперёд. </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Наблюдается параллельная постановка ног во время х., но уже увеличивается длина шага, устанавливается определенная ритмичность шагов. Легче становится походка. У многих впервые появляется перекат с пятки на носок. Это способствует отталкиванию носком от почвы. Продолжает нарастать скорость х.</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Но в целом х. еще недостаточно совершенна. Часто встречаются отсутствие правильной непринужденной осанки, шарканье ногами, скованные и неритмичные движения рук, неполное выпрямление ног, особенно толчковой, неравномерный темп движения.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старается устранить эти недостатки в походке, подбирая соответствующие методические приёмы упражнения детей в х.</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В средней группе дети уже достаточно непринужденно и </a:t>
            </a:r>
            <a:r>
              <a:rPr lang="ru-RU" sz="2400" dirty="0">
                <a:solidFill>
                  <a:srgbClr val="00B0F0"/>
                </a:solidFill>
                <a:latin typeface="Times New Roman" panose="02020603050405020304" pitchFamily="18" charset="0"/>
                <a:cs typeface="Times New Roman" panose="02020603050405020304" pitchFamily="18" charset="0"/>
              </a:rPr>
              <a:t>свободно </a:t>
            </a:r>
            <a:r>
              <a:rPr lang="ru-RU" sz="2400" dirty="0" smtClean="0">
                <a:solidFill>
                  <a:srgbClr val="00B0F0"/>
                </a:solidFill>
                <a:latin typeface="Times New Roman" panose="02020603050405020304" pitchFamily="18" charset="0"/>
                <a:cs typeface="Times New Roman" panose="02020603050405020304" pitchFamily="18" charset="0"/>
              </a:rPr>
              <a:t>ориентируются в коллективе во время х. Но они не умеют еще придерживаться определенной дистанции в х. друг за другом и часто отстают от впередиидущего. При х. врассыпную приходится продолжать приучать расходится по всей площади зала, ближе к его краям, а не тесниться вокруг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-ля.</a:t>
            </a:r>
          </a:p>
          <a:p>
            <a:pPr marL="0" indent="0" algn="just">
              <a:buNone/>
            </a:pPr>
            <a:r>
              <a:rPr lang="ru-RU" sz="2400" dirty="0" smtClean="0">
                <a:solidFill>
                  <a:srgbClr val="00B0F0"/>
                </a:solidFill>
                <a:latin typeface="Times New Roman" panose="02020603050405020304" pitchFamily="18" charset="0"/>
                <a:cs typeface="Times New Roman" panose="02020603050405020304" pitchFamily="18" charset="0"/>
              </a:rPr>
              <a:t>Каждый ребенок должен научиться быть ведущим во время х. Дети очень любят, когда </a:t>
            </a:r>
            <a:r>
              <a:rPr lang="ru-RU" sz="2400" dirty="0" err="1" smtClean="0">
                <a:solidFill>
                  <a:srgbClr val="00B0F0"/>
                </a:solidFill>
                <a:latin typeface="Times New Roman" panose="02020603050405020304" pitchFamily="18" charset="0"/>
                <a:cs typeface="Times New Roman" panose="02020603050405020304" pitchFamily="18" charset="0"/>
              </a:rPr>
              <a:t>вос</a:t>
            </a:r>
            <a:r>
              <a:rPr lang="ru-RU" sz="2400" dirty="0" smtClean="0">
                <a:solidFill>
                  <a:srgbClr val="00B0F0"/>
                </a:solidFill>
                <a:latin typeface="Times New Roman" panose="02020603050405020304" pitchFamily="18" charset="0"/>
                <a:cs typeface="Times New Roman" panose="02020603050405020304" pitchFamily="18" charset="0"/>
              </a:rPr>
              <a:t>-ль при передвижении группы вокруг зала называет имя ребенка, который должен выйти, стать впереди группы и вести ее до выбора следующего ведущего.</a:t>
            </a:r>
            <a:endParaRPr lang="ru-RU"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38290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2628</TotalTime>
  <Words>5195</Words>
  <Application>Microsoft Office PowerPoint</Application>
  <PresentationFormat>Широкоэкранный</PresentationFormat>
  <Paragraphs>363</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Times New Roman</vt:lpstr>
      <vt:lpstr>Trebuchet MS</vt:lpstr>
      <vt:lpstr>Wingdings 3</vt:lpstr>
      <vt:lpstr>Грань</vt:lpstr>
      <vt:lpstr>Обучение циклическим движениям </vt:lpstr>
      <vt:lpstr>Примерные упражнения в ходьбе</vt:lpstr>
      <vt:lpstr>Презентация PowerPoint</vt:lpstr>
      <vt:lpstr>Презентация PowerPoint</vt:lpstr>
      <vt:lpstr>Презентация PowerPoint</vt:lpstr>
      <vt:lpstr>Презентация PowerPoint</vt:lpstr>
      <vt:lpstr>Презентация PowerPoint</vt:lpstr>
      <vt:lpstr>Детям мл. дошкольного возраста трудно согласовывать свои действия в коллективе, они не могут ходить в одном темпе, наталкиваются друг на друга, быстро устают от однообразной ходьбы по залу.  При х. по кругу  и вокруг зала водящим может быть не только вос-ль, но и кто-нибудь из детей. Педагогу надо следить при этом, чтобы дети не сужали круга и не теснились. Это требование помогают выполнить пространственные ориентиры. При х. врассыпную вос-ль приучает малышей занимать всю площадь зала, при х. друг за другом – не отставать и не обгонять впереди идущего, не наталкиваться на него. </vt:lpstr>
      <vt:lpstr>Средняя группа</vt:lpstr>
      <vt:lpstr>Старшая группа.</vt:lpstr>
      <vt:lpstr>Подготовительная группа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II мл. группа.</vt:lpstr>
      <vt:lpstr>Средняя гр.</vt:lpstr>
      <vt:lpstr>Старшая группа.</vt:lpstr>
      <vt:lpstr>Подготовительная группа.</vt:lpstr>
      <vt:lpstr>Презентация PowerPoint</vt:lpstr>
      <vt:lpstr>Презентация PowerPoint</vt:lpstr>
      <vt:lpstr>Презентация PowerPoint</vt:lpstr>
      <vt:lpstr>Презентация PowerPoint</vt:lpstr>
      <vt:lpstr>II младшая группа</vt:lpstr>
      <vt:lpstr>Средняя группа.</vt:lpstr>
      <vt:lpstr>Старшая группа.</vt:lpstr>
      <vt:lpstr>Подготовительная группа.</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Примерные упражнения в ходьбе</dc:title>
  <dc:creator>admin</dc:creator>
  <cp:lastModifiedBy>admin</cp:lastModifiedBy>
  <cp:revision>113</cp:revision>
  <dcterms:created xsi:type="dcterms:W3CDTF">2016-01-27T13:02:42Z</dcterms:created>
  <dcterms:modified xsi:type="dcterms:W3CDTF">2016-03-28T11:12:10Z</dcterms:modified>
</cp:coreProperties>
</file>